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10287000" cx="18288000"/>
  <p:notesSz cx="6858000" cy="9144000"/>
  <p:embeddedFontLst>
    <p:embeddedFont>
      <p:font typeface="Poppins"/>
      <p:regular r:id="rId32"/>
      <p:bold r:id="rId33"/>
      <p:italic r:id="rId34"/>
      <p:boldItalic r:id="rId35"/>
    </p:embeddedFont>
    <p:embeddedFont>
      <p:font typeface="Montserrat"/>
      <p:bold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38" roundtripDataSignature="AMtx7mjxtUuqxWXpzn5S2CKo9YGHH8P/K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Poppins-bold.fntdata"/><Relationship Id="rId10" Type="http://schemas.openxmlformats.org/officeDocument/2006/relationships/slide" Target="slides/slide5.xml"/><Relationship Id="rId32" Type="http://schemas.openxmlformats.org/officeDocument/2006/relationships/font" Target="fonts/Poppins-regular.fntdata"/><Relationship Id="rId13" Type="http://schemas.openxmlformats.org/officeDocument/2006/relationships/slide" Target="slides/slide8.xml"/><Relationship Id="rId35" Type="http://schemas.openxmlformats.org/officeDocument/2006/relationships/font" Target="fonts/Poppins-boldItalic.fntdata"/><Relationship Id="rId12" Type="http://schemas.openxmlformats.org/officeDocument/2006/relationships/slide" Target="slides/slide7.xml"/><Relationship Id="rId34" Type="http://schemas.openxmlformats.org/officeDocument/2006/relationships/font" Target="fonts/Poppins-italic.fntdata"/><Relationship Id="rId15" Type="http://schemas.openxmlformats.org/officeDocument/2006/relationships/slide" Target="slides/slide10.xml"/><Relationship Id="rId37" Type="http://schemas.openxmlformats.org/officeDocument/2006/relationships/font" Target="fonts/Montserrat-boldItalic.fntdata"/><Relationship Id="rId14" Type="http://schemas.openxmlformats.org/officeDocument/2006/relationships/slide" Target="slides/slide9.xml"/><Relationship Id="rId36" Type="http://schemas.openxmlformats.org/officeDocument/2006/relationships/font" Target="fonts/Montserrat-bold.fntdata"/><Relationship Id="rId17" Type="http://schemas.openxmlformats.org/officeDocument/2006/relationships/slide" Target="slides/slide12.xml"/><Relationship Id="rId16" Type="http://schemas.openxmlformats.org/officeDocument/2006/relationships/slide" Target="slides/slide11.xml"/><Relationship Id="rId38" Type="http://customschemas.google.com/relationships/presentationmetadata" Target="meta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1d99831453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31d99831453_0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1d99831453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g31d99831453_0_1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1d99831453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g31d99831453_0_1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1d99831453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g31d99831453_0_1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213b742bed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g3213b742bed_2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212832d8c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3212832d8cc_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211cf2cbe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g3211cf2cbe5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211cf2cbe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g3211cf2cbe5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211cf2cbe5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g3211cf2cbe5_0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3213b742be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g3213b742bed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212832d8c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g3212832d8cc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213b742be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g3213b742bed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212832d8c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g3212832d8cc_0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212832d8c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g3212832d8cc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32405f1a8e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g32405f1a8e2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3213b742bed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g3213b742bed_0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1d998314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g31d9983145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1d9983145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g31d99831453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1d9983145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31d99831453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1d99831453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31d99831453_0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1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1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1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8"/>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8"/>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18"/>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9"/>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9"/>
          <p:cNvSpPr/>
          <p:nvPr>
            <p:ph idx="2" type="pic"/>
          </p:nvPr>
        </p:nvSpPr>
        <p:spPr>
          <a:xfrm>
            <a:off x="1792288" y="612775"/>
            <a:ext cx="5486400" cy="4114800"/>
          </a:xfrm>
          <a:prstGeom prst="rect">
            <a:avLst/>
          </a:prstGeom>
          <a:noFill/>
          <a:ln>
            <a:noFill/>
          </a:ln>
        </p:spPr>
      </p:sp>
      <p:sp>
        <p:nvSpPr>
          <p:cNvPr id="64" name="Google Shape;64;p19"/>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6.jp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jp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4AAD"/>
            </a:gs>
            <a:gs pos="100000">
              <a:srgbClr val="38287B"/>
            </a:gs>
          </a:gsLst>
          <a:lin ang="5400000" scaled="0"/>
        </a:gradFill>
      </p:bgPr>
    </p:bg>
    <p:spTree>
      <p:nvGrpSpPr>
        <p:cNvPr id="83" name="Shape 83"/>
        <p:cNvGrpSpPr/>
        <p:nvPr/>
      </p:nvGrpSpPr>
      <p:grpSpPr>
        <a:xfrm>
          <a:off x="0" y="0"/>
          <a:ext cx="0" cy="0"/>
          <a:chOff x="0" y="0"/>
          <a:chExt cx="0" cy="0"/>
        </a:xfrm>
      </p:grpSpPr>
      <p:grpSp>
        <p:nvGrpSpPr>
          <p:cNvPr id="84" name="Google Shape;84;p1"/>
          <p:cNvGrpSpPr/>
          <p:nvPr/>
        </p:nvGrpSpPr>
        <p:grpSpPr>
          <a:xfrm>
            <a:off x="2169397" y="-926629"/>
            <a:ext cx="4485004" cy="11643979"/>
            <a:chOff x="0" y="-57150"/>
            <a:chExt cx="406400" cy="1055097"/>
          </a:xfrm>
        </p:grpSpPr>
        <p:sp>
          <p:nvSpPr>
            <p:cNvPr id="85" name="Google Shape;85;p1"/>
            <p:cNvSpPr/>
            <p:nvPr/>
          </p:nvSpPr>
          <p:spPr>
            <a:xfrm>
              <a:off x="0" y="0"/>
              <a:ext cx="406400" cy="997947"/>
            </a:xfrm>
            <a:custGeom>
              <a:rect b="b" l="l" r="r" t="t"/>
              <a:pathLst>
                <a:path extrusionOk="0" h="997947" w="406400">
                  <a:moveTo>
                    <a:pt x="0" y="0"/>
                  </a:moveTo>
                  <a:lnTo>
                    <a:pt x="203200" y="0"/>
                  </a:lnTo>
                  <a:lnTo>
                    <a:pt x="406400" y="498973"/>
                  </a:lnTo>
                  <a:lnTo>
                    <a:pt x="203200" y="997947"/>
                  </a:lnTo>
                  <a:lnTo>
                    <a:pt x="0" y="997947"/>
                  </a:lnTo>
                  <a:lnTo>
                    <a:pt x="203200" y="498973"/>
                  </a:lnTo>
                  <a:lnTo>
                    <a:pt x="0" y="0"/>
                  </a:lnTo>
                  <a:close/>
                </a:path>
              </a:pathLst>
            </a:custGeom>
            <a:solidFill>
              <a:srgbClr val="FBA834"/>
            </a:solidFill>
            <a:ln>
              <a:noFill/>
            </a:ln>
          </p:spPr>
        </p:sp>
        <p:sp>
          <p:nvSpPr>
            <p:cNvPr id="86" name="Google Shape;86;p1"/>
            <p:cNvSpPr txBox="1"/>
            <p:nvPr/>
          </p:nvSpPr>
          <p:spPr>
            <a:xfrm>
              <a:off x="177800" y="-57150"/>
              <a:ext cx="152400" cy="105509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7" name="Google Shape;87;p1"/>
          <p:cNvSpPr/>
          <p:nvPr/>
        </p:nvSpPr>
        <p:spPr>
          <a:xfrm>
            <a:off x="-2023733" y="-102870"/>
            <a:ext cx="8129246" cy="10618054"/>
          </a:xfrm>
          <a:custGeom>
            <a:rect b="b" l="l" r="r" t="t"/>
            <a:pathLst>
              <a:path extrusionOk="0" h="1061643" w="812800">
                <a:moveTo>
                  <a:pt x="812800" y="530821"/>
                </a:moveTo>
                <a:lnTo>
                  <a:pt x="609600" y="1061643"/>
                </a:lnTo>
                <a:lnTo>
                  <a:pt x="203200" y="1061643"/>
                </a:lnTo>
                <a:lnTo>
                  <a:pt x="0" y="530821"/>
                </a:lnTo>
                <a:lnTo>
                  <a:pt x="203200" y="0"/>
                </a:lnTo>
                <a:lnTo>
                  <a:pt x="609600" y="0"/>
                </a:lnTo>
                <a:lnTo>
                  <a:pt x="812800" y="530821"/>
                </a:lnTo>
                <a:close/>
              </a:path>
            </a:pathLst>
          </a:custGeom>
          <a:blipFill rotWithShape="1">
            <a:blip r:embed="rId3">
              <a:alphaModFix/>
            </a:blip>
            <a:stretch>
              <a:fillRect b="0" l="-48019" r="-48017" t="0"/>
            </a:stretch>
          </a:blipFill>
          <a:ln>
            <a:noFill/>
          </a:ln>
        </p:spPr>
      </p:sp>
      <p:sp>
        <p:nvSpPr>
          <p:cNvPr id="88" name="Google Shape;88;p1"/>
          <p:cNvSpPr txBox="1"/>
          <p:nvPr/>
        </p:nvSpPr>
        <p:spPr>
          <a:xfrm>
            <a:off x="7626506" y="1979136"/>
            <a:ext cx="3129529" cy="765363"/>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0" i="0" lang="en-US" sz="4249" u="none" cap="none" strike="noStrike">
                <a:solidFill>
                  <a:srgbClr val="D9D9D9"/>
                </a:solidFill>
                <a:latin typeface="Poppins"/>
                <a:ea typeface="Poppins"/>
                <a:cs typeface="Poppins"/>
                <a:sym typeface="Poppins"/>
              </a:rPr>
              <a:t>12/10/2024</a:t>
            </a:r>
            <a:endParaRPr/>
          </a:p>
        </p:txBody>
      </p:sp>
      <p:cxnSp>
        <p:nvCxnSpPr>
          <p:cNvPr id="89" name="Google Shape;89;p1"/>
          <p:cNvCxnSpPr/>
          <p:nvPr/>
        </p:nvCxnSpPr>
        <p:spPr>
          <a:xfrm>
            <a:off x="10565670" y="2414166"/>
            <a:ext cx="6492240" cy="0"/>
          </a:xfrm>
          <a:prstGeom prst="straightConnector1">
            <a:avLst/>
          </a:prstGeom>
          <a:noFill/>
          <a:ln cap="flat" cmpd="sng" w="19050">
            <a:solidFill>
              <a:srgbClr val="FFFFFF"/>
            </a:solidFill>
            <a:prstDash val="solid"/>
            <a:round/>
            <a:headEnd len="sm" w="sm" type="none"/>
            <a:tailEnd len="sm" w="sm" type="none"/>
          </a:ln>
        </p:spPr>
      </p:cxnSp>
      <p:sp>
        <p:nvSpPr>
          <p:cNvPr id="90" name="Google Shape;90;p1"/>
          <p:cNvSpPr txBox="1"/>
          <p:nvPr/>
        </p:nvSpPr>
        <p:spPr>
          <a:xfrm>
            <a:off x="7140500" y="3594300"/>
            <a:ext cx="10945800" cy="4090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13287" u="none" cap="none" strike="noStrike">
                <a:solidFill>
                  <a:srgbClr val="FFFFFF"/>
                </a:solidFill>
                <a:latin typeface="Montserrat"/>
                <a:ea typeface="Montserrat"/>
                <a:cs typeface="Montserrat"/>
                <a:sym typeface="Montserrat"/>
              </a:rPr>
              <a:t>ANALYSIS CHALLENGE</a:t>
            </a:r>
            <a:endParaRPr/>
          </a:p>
        </p:txBody>
      </p:sp>
      <p:sp>
        <p:nvSpPr>
          <p:cNvPr id="91" name="Google Shape;91;p1"/>
          <p:cNvSpPr txBox="1"/>
          <p:nvPr/>
        </p:nvSpPr>
        <p:spPr>
          <a:xfrm>
            <a:off x="7626506" y="8813745"/>
            <a:ext cx="9431400" cy="12927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0" i="0" lang="en-US" sz="4249" u="none" cap="none" strike="noStrike">
                <a:solidFill>
                  <a:srgbClr val="D9D9D9"/>
                </a:solidFill>
                <a:latin typeface="Poppins"/>
                <a:ea typeface="Poppins"/>
                <a:cs typeface="Poppins"/>
                <a:sym typeface="Poppins"/>
              </a:rPr>
              <a:t>By Group III</a:t>
            </a:r>
            <a:endParaRPr b="0" i="0" sz="4249" u="none" cap="none" strike="noStrike">
              <a:solidFill>
                <a:srgbClr val="D9D9D9"/>
              </a:solidFill>
              <a:latin typeface="Poppins"/>
              <a:ea typeface="Poppins"/>
              <a:cs typeface="Poppins"/>
              <a:sym typeface="Poppins"/>
            </a:endParaRPr>
          </a:p>
          <a:p>
            <a:pPr indent="0" lvl="0" marL="0" marR="0" rtl="0" algn="l">
              <a:lnSpc>
                <a:spcPct val="140009"/>
              </a:lnSpc>
              <a:spcBef>
                <a:spcPts val="0"/>
              </a:spcBef>
              <a:spcAft>
                <a:spcPts val="0"/>
              </a:spcAft>
              <a:buNone/>
            </a:pPr>
            <a:r>
              <a:rPr lang="en-US" sz="2449">
                <a:solidFill>
                  <a:srgbClr val="D9D9D9"/>
                </a:solidFill>
                <a:latin typeface="Poppins"/>
                <a:ea typeface="Poppins"/>
                <a:cs typeface="Poppins"/>
                <a:sym typeface="Poppins"/>
              </a:rPr>
              <a:t>Mustapha Mbengue, Huanlin Dai, Ursula Guo, Huanxi Wu</a:t>
            </a:r>
            <a:endParaRPr sz="2449">
              <a:solidFill>
                <a:srgbClr val="D9D9D9"/>
              </a:solidFill>
              <a:latin typeface="Poppins"/>
              <a:ea typeface="Poppins"/>
              <a:cs typeface="Poppins"/>
              <a:sym typeface="Poppins"/>
            </a:endParaRPr>
          </a:p>
        </p:txBody>
      </p:sp>
      <p:sp>
        <p:nvSpPr>
          <p:cNvPr id="92" name="Google Shape;92;p1"/>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4AAD"/>
            </a:gs>
            <a:gs pos="100000">
              <a:srgbClr val="38287B"/>
            </a:gs>
          </a:gsLst>
          <a:lin ang="5400012" scaled="0"/>
        </a:gradFill>
      </p:bgPr>
    </p:bg>
    <p:spTree>
      <p:nvGrpSpPr>
        <p:cNvPr id="259" name="Shape 259"/>
        <p:cNvGrpSpPr/>
        <p:nvPr/>
      </p:nvGrpSpPr>
      <p:grpSpPr>
        <a:xfrm>
          <a:off x="0" y="0"/>
          <a:ext cx="0" cy="0"/>
          <a:chOff x="0" y="0"/>
          <a:chExt cx="0" cy="0"/>
        </a:xfrm>
      </p:grpSpPr>
      <p:grpSp>
        <p:nvGrpSpPr>
          <p:cNvPr id="260" name="Google Shape;260;g31d99831453_0_114"/>
          <p:cNvGrpSpPr/>
          <p:nvPr/>
        </p:nvGrpSpPr>
        <p:grpSpPr>
          <a:xfrm>
            <a:off x="-2049427" y="8509107"/>
            <a:ext cx="8081965" cy="1778101"/>
            <a:chOff x="0" y="-57150"/>
            <a:chExt cx="857694" cy="188700"/>
          </a:xfrm>
        </p:grpSpPr>
        <p:sp>
          <p:nvSpPr>
            <p:cNvPr id="261" name="Google Shape;261;g31d99831453_0_114"/>
            <p:cNvSpPr/>
            <p:nvPr/>
          </p:nvSpPr>
          <p:spPr>
            <a:xfrm>
              <a:off x="0" y="0"/>
              <a:ext cx="857694" cy="131528"/>
            </a:xfrm>
            <a:custGeom>
              <a:rect b="b" l="l" r="r" t="t"/>
              <a:pathLst>
                <a:path extrusionOk="0" h="131528" w="857694">
                  <a:moveTo>
                    <a:pt x="654494" y="0"/>
                  </a:moveTo>
                  <a:lnTo>
                    <a:pt x="0" y="0"/>
                  </a:lnTo>
                  <a:lnTo>
                    <a:pt x="203200" y="131528"/>
                  </a:lnTo>
                  <a:lnTo>
                    <a:pt x="857694" y="131528"/>
                  </a:lnTo>
                  <a:lnTo>
                    <a:pt x="654494" y="0"/>
                  </a:lnTo>
                  <a:close/>
                </a:path>
              </a:pathLst>
            </a:custGeom>
            <a:solidFill>
              <a:srgbClr val="FBA834"/>
            </a:solidFill>
            <a:ln>
              <a:noFill/>
            </a:ln>
          </p:spPr>
        </p:sp>
        <p:sp>
          <p:nvSpPr>
            <p:cNvPr id="262" name="Google Shape;262;g31d99831453_0_114"/>
            <p:cNvSpPr txBox="1"/>
            <p:nvPr/>
          </p:nvSpPr>
          <p:spPr>
            <a:xfrm>
              <a:off x="101600" y="-57150"/>
              <a:ext cx="654600" cy="188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3" name="Google Shape;263;g31d99831453_0_114"/>
          <p:cNvGrpSpPr/>
          <p:nvPr/>
        </p:nvGrpSpPr>
        <p:grpSpPr>
          <a:xfrm>
            <a:off x="12714106" y="-538519"/>
            <a:ext cx="8081965" cy="1778101"/>
            <a:chOff x="0" y="-57150"/>
            <a:chExt cx="857694" cy="188700"/>
          </a:xfrm>
        </p:grpSpPr>
        <p:sp>
          <p:nvSpPr>
            <p:cNvPr id="264" name="Google Shape;264;g31d99831453_0_114"/>
            <p:cNvSpPr/>
            <p:nvPr/>
          </p:nvSpPr>
          <p:spPr>
            <a:xfrm>
              <a:off x="0" y="0"/>
              <a:ext cx="857694" cy="131528"/>
            </a:xfrm>
            <a:custGeom>
              <a:rect b="b" l="l" r="r" t="t"/>
              <a:pathLst>
                <a:path extrusionOk="0" h="131528" w="857694">
                  <a:moveTo>
                    <a:pt x="654494" y="0"/>
                  </a:moveTo>
                  <a:lnTo>
                    <a:pt x="0" y="0"/>
                  </a:lnTo>
                  <a:lnTo>
                    <a:pt x="203200" y="131528"/>
                  </a:lnTo>
                  <a:lnTo>
                    <a:pt x="857694" y="131528"/>
                  </a:lnTo>
                  <a:lnTo>
                    <a:pt x="654494" y="0"/>
                  </a:lnTo>
                  <a:close/>
                </a:path>
              </a:pathLst>
            </a:custGeom>
            <a:solidFill>
              <a:srgbClr val="FBA834"/>
            </a:solidFill>
            <a:ln>
              <a:noFill/>
            </a:ln>
          </p:spPr>
        </p:sp>
        <p:sp>
          <p:nvSpPr>
            <p:cNvPr id="265" name="Google Shape;265;g31d99831453_0_114"/>
            <p:cNvSpPr txBox="1"/>
            <p:nvPr/>
          </p:nvSpPr>
          <p:spPr>
            <a:xfrm>
              <a:off x="101600" y="-57150"/>
              <a:ext cx="654600" cy="188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66" name="Google Shape;266;g31d99831453_0_114"/>
          <p:cNvSpPr txBox="1"/>
          <p:nvPr/>
        </p:nvSpPr>
        <p:spPr>
          <a:xfrm>
            <a:off x="1143678" y="412194"/>
            <a:ext cx="12009900" cy="2678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8700">
                <a:solidFill>
                  <a:srgbClr val="FFFFFF"/>
                </a:solidFill>
                <a:latin typeface="Montserrat"/>
                <a:ea typeface="Montserrat"/>
                <a:cs typeface="Montserrat"/>
                <a:sym typeface="Montserrat"/>
              </a:rPr>
              <a:t>Correlation between Micro Metrics</a:t>
            </a:r>
            <a:endParaRPr sz="300"/>
          </a:p>
        </p:txBody>
      </p:sp>
      <p:sp>
        <p:nvSpPr>
          <p:cNvPr id="267" name="Google Shape;267;g31d99831453_0_114"/>
          <p:cNvSpPr txBox="1"/>
          <p:nvPr/>
        </p:nvSpPr>
        <p:spPr>
          <a:xfrm>
            <a:off x="14256825" y="1320013"/>
            <a:ext cx="3450300" cy="5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rgbClr val="00FF00"/>
                </a:solidFill>
                <a:latin typeface="Calibri"/>
                <a:ea typeface="Calibri"/>
                <a:cs typeface="Calibri"/>
                <a:sym typeface="Calibri"/>
              </a:rPr>
              <a:t>Outcome Variable</a:t>
            </a:r>
            <a:endParaRPr sz="3200">
              <a:solidFill>
                <a:srgbClr val="00FF00"/>
              </a:solidFill>
              <a:latin typeface="Calibri"/>
              <a:ea typeface="Calibri"/>
              <a:cs typeface="Calibri"/>
              <a:sym typeface="Calibri"/>
            </a:endParaRPr>
          </a:p>
        </p:txBody>
      </p:sp>
      <p:sp>
        <p:nvSpPr>
          <p:cNvPr id="268" name="Google Shape;268;g31d99831453_0_114"/>
          <p:cNvSpPr txBox="1"/>
          <p:nvPr/>
        </p:nvSpPr>
        <p:spPr>
          <a:xfrm>
            <a:off x="1143675" y="3429000"/>
            <a:ext cx="5852400" cy="1890300"/>
          </a:xfrm>
          <a:prstGeom prst="rect">
            <a:avLst/>
          </a:prstGeom>
          <a:noFill/>
          <a:ln>
            <a:noFill/>
          </a:ln>
        </p:spPr>
        <p:txBody>
          <a:bodyPr anchorCtr="0" anchor="t" bIns="91425" lIns="91425" spcFirstLastPara="1" rIns="91425" wrap="square" tIns="91425">
            <a:noAutofit/>
          </a:bodyPr>
          <a:lstStyle/>
          <a:p>
            <a:pPr indent="-431800" lvl="0" marL="457200" rtl="0" algn="l">
              <a:spcBef>
                <a:spcPts val="0"/>
              </a:spcBef>
              <a:spcAft>
                <a:spcPts val="0"/>
              </a:spcAft>
              <a:buClr>
                <a:srgbClr val="FFFFFF"/>
              </a:buClr>
              <a:buSzPts val="3200"/>
              <a:buFont typeface="Calibri"/>
              <a:buChar char="●"/>
            </a:pPr>
            <a:r>
              <a:rPr lang="en-US" sz="3200">
                <a:solidFill>
                  <a:srgbClr val="FFFFFF"/>
                </a:solidFill>
                <a:latin typeface="Calibri"/>
                <a:ea typeface="Calibri"/>
                <a:cs typeface="Calibri"/>
                <a:sym typeface="Calibri"/>
              </a:rPr>
              <a:t>Correlation with U3 rate and most microeconomics metrics is higher than the macro metrics.</a:t>
            </a:r>
            <a:endParaRPr sz="3200">
              <a:solidFill>
                <a:srgbClr val="FFFFFF"/>
              </a:solidFill>
              <a:latin typeface="Calibri"/>
              <a:ea typeface="Calibri"/>
              <a:cs typeface="Calibri"/>
              <a:sym typeface="Calibri"/>
            </a:endParaRPr>
          </a:p>
          <a:p>
            <a:pPr indent="0" lvl="0" marL="457200" rtl="0" algn="l">
              <a:spcBef>
                <a:spcPts val="0"/>
              </a:spcBef>
              <a:spcAft>
                <a:spcPts val="0"/>
              </a:spcAft>
              <a:buNone/>
            </a:pPr>
            <a:r>
              <a:t/>
            </a:r>
            <a:endParaRPr sz="3200">
              <a:solidFill>
                <a:srgbClr val="FFFFFF"/>
              </a:solidFill>
              <a:latin typeface="Calibri"/>
              <a:ea typeface="Calibri"/>
              <a:cs typeface="Calibri"/>
              <a:sym typeface="Calibri"/>
            </a:endParaRPr>
          </a:p>
          <a:p>
            <a:pPr indent="-431800" lvl="0" marL="457200" rtl="0" algn="l">
              <a:spcBef>
                <a:spcPts val="0"/>
              </a:spcBef>
              <a:spcAft>
                <a:spcPts val="0"/>
              </a:spcAft>
              <a:buClr>
                <a:srgbClr val="FFFFFF"/>
              </a:buClr>
              <a:buSzPts val="3200"/>
              <a:buFont typeface="Calibri"/>
              <a:buChar char="●"/>
            </a:pPr>
            <a:r>
              <a:rPr lang="en-US" sz="3200">
                <a:solidFill>
                  <a:srgbClr val="FFFFFF"/>
                </a:solidFill>
                <a:latin typeface="Calibri"/>
                <a:ea typeface="Calibri"/>
                <a:cs typeface="Calibri"/>
                <a:sym typeface="Calibri"/>
              </a:rPr>
              <a:t>Most microeconomics metrics are highly correlated with one another, with the exception of FFDFUNDS (Federal Funds Rate). </a:t>
            </a:r>
            <a:endParaRPr sz="3200">
              <a:solidFill>
                <a:srgbClr val="FFFFFF"/>
              </a:solidFill>
              <a:latin typeface="Calibri"/>
              <a:ea typeface="Calibri"/>
              <a:cs typeface="Calibri"/>
              <a:sym typeface="Calibri"/>
            </a:endParaRPr>
          </a:p>
        </p:txBody>
      </p:sp>
      <p:pic>
        <p:nvPicPr>
          <p:cNvPr id="269" name="Google Shape;269;g31d99831453_0_114"/>
          <p:cNvPicPr preferRelativeResize="0"/>
          <p:nvPr/>
        </p:nvPicPr>
        <p:blipFill>
          <a:blip r:embed="rId3">
            <a:alphaModFix/>
          </a:blip>
          <a:stretch>
            <a:fillRect/>
          </a:stretch>
        </p:blipFill>
        <p:spPr>
          <a:xfrm>
            <a:off x="10315725" y="2861319"/>
            <a:ext cx="7391400" cy="6496050"/>
          </a:xfrm>
          <a:prstGeom prst="rect">
            <a:avLst/>
          </a:prstGeom>
          <a:noFill/>
          <a:ln>
            <a:noFill/>
          </a:ln>
        </p:spPr>
      </p:pic>
      <p:sp>
        <p:nvSpPr>
          <p:cNvPr id="270" name="Google Shape;270;g31d99831453_0_114"/>
          <p:cNvSpPr/>
          <p:nvPr/>
        </p:nvSpPr>
        <p:spPr>
          <a:xfrm>
            <a:off x="15497475" y="2199200"/>
            <a:ext cx="969000" cy="74883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71" name="Google Shape;271;g31d99831453_0_114"/>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4AAD"/>
            </a:gs>
            <a:gs pos="100000">
              <a:srgbClr val="38287B"/>
            </a:gs>
          </a:gsLst>
          <a:lin ang="5400012" scaled="0"/>
        </a:gradFill>
      </p:bgPr>
    </p:bg>
    <p:spTree>
      <p:nvGrpSpPr>
        <p:cNvPr id="275" name="Shape 275"/>
        <p:cNvGrpSpPr/>
        <p:nvPr/>
      </p:nvGrpSpPr>
      <p:grpSpPr>
        <a:xfrm>
          <a:off x="0" y="0"/>
          <a:ext cx="0" cy="0"/>
          <a:chOff x="0" y="0"/>
          <a:chExt cx="0" cy="0"/>
        </a:xfrm>
      </p:grpSpPr>
      <p:grpSp>
        <p:nvGrpSpPr>
          <p:cNvPr id="276" name="Google Shape;276;g31d99831453_0_130"/>
          <p:cNvGrpSpPr/>
          <p:nvPr/>
        </p:nvGrpSpPr>
        <p:grpSpPr>
          <a:xfrm>
            <a:off x="-2049427" y="8509107"/>
            <a:ext cx="8081965" cy="1778101"/>
            <a:chOff x="0" y="-57150"/>
            <a:chExt cx="857694" cy="188700"/>
          </a:xfrm>
        </p:grpSpPr>
        <p:sp>
          <p:nvSpPr>
            <p:cNvPr id="277" name="Google Shape;277;g31d99831453_0_130"/>
            <p:cNvSpPr/>
            <p:nvPr/>
          </p:nvSpPr>
          <p:spPr>
            <a:xfrm>
              <a:off x="0" y="0"/>
              <a:ext cx="857694" cy="131528"/>
            </a:xfrm>
            <a:custGeom>
              <a:rect b="b" l="l" r="r" t="t"/>
              <a:pathLst>
                <a:path extrusionOk="0" h="131528" w="857694">
                  <a:moveTo>
                    <a:pt x="654494" y="0"/>
                  </a:moveTo>
                  <a:lnTo>
                    <a:pt x="0" y="0"/>
                  </a:lnTo>
                  <a:lnTo>
                    <a:pt x="203200" y="131528"/>
                  </a:lnTo>
                  <a:lnTo>
                    <a:pt x="857694" y="131528"/>
                  </a:lnTo>
                  <a:lnTo>
                    <a:pt x="654494" y="0"/>
                  </a:lnTo>
                  <a:close/>
                </a:path>
              </a:pathLst>
            </a:custGeom>
            <a:solidFill>
              <a:srgbClr val="FBA834"/>
            </a:solidFill>
            <a:ln>
              <a:noFill/>
            </a:ln>
          </p:spPr>
        </p:sp>
        <p:sp>
          <p:nvSpPr>
            <p:cNvPr id="278" name="Google Shape;278;g31d99831453_0_130"/>
            <p:cNvSpPr txBox="1"/>
            <p:nvPr/>
          </p:nvSpPr>
          <p:spPr>
            <a:xfrm>
              <a:off x="101600" y="-57150"/>
              <a:ext cx="654600" cy="188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9" name="Google Shape;279;g31d99831453_0_130"/>
          <p:cNvGrpSpPr/>
          <p:nvPr/>
        </p:nvGrpSpPr>
        <p:grpSpPr>
          <a:xfrm>
            <a:off x="12714106" y="-538519"/>
            <a:ext cx="8081965" cy="1778101"/>
            <a:chOff x="0" y="-57150"/>
            <a:chExt cx="857694" cy="188700"/>
          </a:xfrm>
        </p:grpSpPr>
        <p:sp>
          <p:nvSpPr>
            <p:cNvPr id="280" name="Google Shape;280;g31d99831453_0_130"/>
            <p:cNvSpPr/>
            <p:nvPr/>
          </p:nvSpPr>
          <p:spPr>
            <a:xfrm>
              <a:off x="0" y="0"/>
              <a:ext cx="857694" cy="131528"/>
            </a:xfrm>
            <a:custGeom>
              <a:rect b="b" l="l" r="r" t="t"/>
              <a:pathLst>
                <a:path extrusionOk="0" h="131528" w="857694">
                  <a:moveTo>
                    <a:pt x="654494" y="0"/>
                  </a:moveTo>
                  <a:lnTo>
                    <a:pt x="0" y="0"/>
                  </a:lnTo>
                  <a:lnTo>
                    <a:pt x="203200" y="131528"/>
                  </a:lnTo>
                  <a:lnTo>
                    <a:pt x="857694" y="131528"/>
                  </a:lnTo>
                  <a:lnTo>
                    <a:pt x="654494" y="0"/>
                  </a:lnTo>
                  <a:close/>
                </a:path>
              </a:pathLst>
            </a:custGeom>
            <a:solidFill>
              <a:srgbClr val="FBA834"/>
            </a:solidFill>
            <a:ln>
              <a:noFill/>
            </a:ln>
          </p:spPr>
        </p:sp>
        <p:sp>
          <p:nvSpPr>
            <p:cNvPr id="281" name="Google Shape;281;g31d99831453_0_130"/>
            <p:cNvSpPr txBox="1"/>
            <p:nvPr/>
          </p:nvSpPr>
          <p:spPr>
            <a:xfrm>
              <a:off x="101600" y="-57150"/>
              <a:ext cx="654600" cy="188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82" name="Google Shape;282;g31d99831453_0_130"/>
          <p:cNvSpPr txBox="1"/>
          <p:nvPr/>
        </p:nvSpPr>
        <p:spPr>
          <a:xfrm>
            <a:off x="1143678" y="412194"/>
            <a:ext cx="12009900" cy="2678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8700">
                <a:solidFill>
                  <a:srgbClr val="FFFFFF"/>
                </a:solidFill>
                <a:latin typeface="Montserrat"/>
                <a:ea typeface="Montserrat"/>
                <a:cs typeface="Montserrat"/>
                <a:sym typeface="Montserrat"/>
              </a:rPr>
              <a:t>Labor Metrics Distribution</a:t>
            </a:r>
            <a:endParaRPr sz="300"/>
          </a:p>
        </p:txBody>
      </p:sp>
      <p:pic>
        <p:nvPicPr>
          <p:cNvPr id="283" name="Google Shape;283;g31d99831453_0_130"/>
          <p:cNvPicPr preferRelativeResize="0"/>
          <p:nvPr/>
        </p:nvPicPr>
        <p:blipFill>
          <a:blip r:embed="rId3">
            <a:alphaModFix/>
          </a:blip>
          <a:stretch>
            <a:fillRect/>
          </a:stretch>
        </p:blipFill>
        <p:spPr>
          <a:xfrm>
            <a:off x="861225" y="3242994"/>
            <a:ext cx="16810409" cy="5113713"/>
          </a:xfrm>
          <a:prstGeom prst="rect">
            <a:avLst/>
          </a:prstGeom>
          <a:noFill/>
          <a:ln>
            <a:noFill/>
          </a:ln>
        </p:spPr>
      </p:pic>
      <p:sp>
        <p:nvSpPr>
          <p:cNvPr id="284" name="Google Shape;284;g31d99831453_0_130"/>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4AAD"/>
            </a:gs>
            <a:gs pos="100000">
              <a:srgbClr val="38287B"/>
            </a:gs>
          </a:gsLst>
          <a:lin ang="5400012" scaled="0"/>
        </a:gradFill>
      </p:bgPr>
    </p:bg>
    <p:spTree>
      <p:nvGrpSpPr>
        <p:cNvPr id="288" name="Shape 288"/>
        <p:cNvGrpSpPr/>
        <p:nvPr/>
      </p:nvGrpSpPr>
      <p:grpSpPr>
        <a:xfrm>
          <a:off x="0" y="0"/>
          <a:ext cx="0" cy="0"/>
          <a:chOff x="0" y="0"/>
          <a:chExt cx="0" cy="0"/>
        </a:xfrm>
      </p:grpSpPr>
      <p:grpSp>
        <p:nvGrpSpPr>
          <p:cNvPr id="289" name="Google Shape;289;g31d99831453_0_145"/>
          <p:cNvGrpSpPr/>
          <p:nvPr/>
        </p:nvGrpSpPr>
        <p:grpSpPr>
          <a:xfrm>
            <a:off x="-2049427" y="8509107"/>
            <a:ext cx="8081965" cy="1778101"/>
            <a:chOff x="0" y="-57150"/>
            <a:chExt cx="857694" cy="188700"/>
          </a:xfrm>
        </p:grpSpPr>
        <p:sp>
          <p:nvSpPr>
            <p:cNvPr id="290" name="Google Shape;290;g31d99831453_0_145"/>
            <p:cNvSpPr/>
            <p:nvPr/>
          </p:nvSpPr>
          <p:spPr>
            <a:xfrm>
              <a:off x="0" y="0"/>
              <a:ext cx="857694" cy="131528"/>
            </a:xfrm>
            <a:custGeom>
              <a:rect b="b" l="l" r="r" t="t"/>
              <a:pathLst>
                <a:path extrusionOk="0" h="131528" w="857694">
                  <a:moveTo>
                    <a:pt x="654494" y="0"/>
                  </a:moveTo>
                  <a:lnTo>
                    <a:pt x="0" y="0"/>
                  </a:lnTo>
                  <a:lnTo>
                    <a:pt x="203200" y="131528"/>
                  </a:lnTo>
                  <a:lnTo>
                    <a:pt x="857694" y="131528"/>
                  </a:lnTo>
                  <a:lnTo>
                    <a:pt x="654494" y="0"/>
                  </a:lnTo>
                  <a:close/>
                </a:path>
              </a:pathLst>
            </a:custGeom>
            <a:solidFill>
              <a:srgbClr val="FBA834"/>
            </a:solidFill>
            <a:ln>
              <a:noFill/>
            </a:ln>
          </p:spPr>
        </p:sp>
        <p:sp>
          <p:nvSpPr>
            <p:cNvPr id="291" name="Google Shape;291;g31d99831453_0_145"/>
            <p:cNvSpPr txBox="1"/>
            <p:nvPr/>
          </p:nvSpPr>
          <p:spPr>
            <a:xfrm>
              <a:off x="101600" y="-57150"/>
              <a:ext cx="654600" cy="188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92" name="Google Shape;292;g31d99831453_0_145"/>
          <p:cNvGrpSpPr/>
          <p:nvPr/>
        </p:nvGrpSpPr>
        <p:grpSpPr>
          <a:xfrm>
            <a:off x="12714106" y="-538519"/>
            <a:ext cx="8081965" cy="1778101"/>
            <a:chOff x="0" y="-57150"/>
            <a:chExt cx="857694" cy="188700"/>
          </a:xfrm>
        </p:grpSpPr>
        <p:sp>
          <p:nvSpPr>
            <p:cNvPr id="293" name="Google Shape;293;g31d99831453_0_145"/>
            <p:cNvSpPr/>
            <p:nvPr/>
          </p:nvSpPr>
          <p:spPr>
            <a:xfrm>
              <a:off x="0" y="0"/>
              <a:ext cx="857694" cy="131528"/>
            </a:xfrm>
            <a:custGeom>
              <a:rect b="b" l="l" r="r" t="t"/>
              <a:pathLst>
                <a:path extrusionOk="0" h="131528" w="857694">
                  <a:moveTo>
                    <a:pt x="654494" y="0"/>
                  </a:moveTo>
                  <a:lnTo>
                    <a:pt x="0" y="0"/>
                  </a:lnTo>
                  <a:lnTo>
                    <a:pt x="203200" y="131528"/>
                  </a:lnTo>
                  <a:lnTo>
                    <a:pt x="857694" y="131528"/>
                  </a:lnTo>
                  <a:lnTo>
                    <a:pt x="654494" y="0"/>
                  </a:lnTo>
                  <a:close/>
                </a:path>
              </a:pathLst>
            </a:custGeom>
            <a:solidFill>
              <a:srgbClr val="FBA834"/>
            </a:solidFill>
            <a:ln>
              <a:noFill/>
            </a:ln>
          </p:spPr>
        </p:sp>
        <p:sp>
          <p:nvSpPr>
            <p:cNvPr id="294" name="Google Shape;294;g31d99831453_0_145"/>
            <p:cNvSpPr txBox="1"/>
            <p:nvPr/>
          </p:nvSpPr>
          <p:spPr>
            <a:xfrm>
              <a:off x="101600" y="-57150"/>
              <a:ext cx="654600" cy="188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95" name="Google Shape;295;g31d99831453_0_145"/>
          <p:cNvSpPr txBox="1"/>
          <p:nvPr/>
        </p:nvSpPr>
        <p:spPr>
          <a:xfrm>
            <a:off x="1143678" y="412194"/>
            <a:ext cx="12009900" cy="2678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8700">
                <a:solidFill>
                  <a:srgbClr val="FFFFFF"/>
                </a:solidFill>
                <a:latin typeface="Montserrat"/>
                <a:ea typeface="Montserrat"/>
                <a:cs typeface="Montserrat"/>
                <a:sym typeface="Montserrat"/>
              </a:rPr>
              <a:t>Macro Metrics Distribution</a:t>
            </a:r>
            <a:endParaRPr sz="300"/>
          </a:p>
        </p:txBody>
      </p:sp>
      <p:pic>
        <p:nvPicPr>
          <p:cNvPr id="296" name="Google Shape;296;g31d99831453_0_145"/>
          <p:cNvPicPr preferRelativeResize="0"/>
          <p:nvPr/>
        </p:nvPicPr>
        <p:blipFill>
          <a:blip r:embed="rId3">
            <a:alphaModFix/>
          </a:blip>
          <a:stretch>
            <a:fillRect/>
          </a:stretch>
        </p:blipFill>
        <p:spPr>
          <a:xfrm>
            <a:off x="1835675" y="3429000"/>
            <a:ext cx="14703500" cy="5561475"/>
          </a:xfrm>
          <a:prstGeom prst="rect">
            <a:avLst/>
          </a:prstGeom>
          <a:noFill/>
          <a:ln>
            <a:noFill/>
          </a:ln>
        </p:spPr>
      </p:pic>
      <p:sp>
        <p:nvSpPr>
          <p:cNvPr id="297" name="Google Shape;297;g31d99831453_0_145"/>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4AAD"/>
            </a:gs>
            <a:gs pos="100000">
              <a:srgbClr val="38287B"/>
            </a:gs>
          </a:gsLst>
          <a:lin ang="5400012" scaled="0"/>
        </a:gradFill>
      </p:bgPr>
    </p:bg>
    <p:spTree>
      <p:nvGrpSpPr>
        <p:cNvPr id="301" name="Shape 301"/>
        <p:cNvGrpSpPr/>
        <p:nvPr/>
      </p:nvGrpSpPr>
      <p:grpSpPr>
        <a:xfrm>
          <a:off x="0" y="0"/>
          <a:ext cx="0" cy="0"/>
          <a:chOff x="0" y="0"/>
          <a:chExt cx="0" cy="0"/>
        </a:xfrm>
      </p:grpSpPr>
      <p:grpSp>
        <p:nvGrpSpPr>
          <p:cNvPr id="302" name="Google Shape;302;g31d99831453_0_156"/>
          <p:cNvGrpSpPr/>
          <p:nvPr/>
        </p:nvGrpSpPr>
        <p:grpSpPr>
          <a:xfrm>
            <a:off x="-2049427" y="8509107"/>
            <a:ext cx="8081965" cy="1778101"/>
            <a:chOff x="0" y="-57150"/>
            <a:chExt cx="857694" cy="188700"/>
          </a:xfrm>
        </p:grpSpPr>
        <p:sp>
          <p:nvSpPr>
            <p:cNvPr id="303" name="Google Shape;303;g31d99831453_0_156"/>
            <p:cNvSpPr/>
            <p:nvPr/>
          </p:nvSpPr>
          <p:spPr>
            <a:xfrm>
              <a:off x="0" y="0"/>
              <a:ext cx="857694" cy="131528"/>
            </a:xfrm>
            <a:custGeom>
              <a:rect b="b" l="l" r="r" t="t"/>
              <a:pathLst>
                <a:path extrusionOk="0" h="131528" w="857694">
                  <a:moveTo>
                    <a:pt x="654494" y="0"/>
                  </a:moveTo>
                  <a:lnTo>
                    <a:pt x="0" y="0"/>
                  </a:lnTo>
                  <a:lnTo>
                    <a:pt x="203200" y="131528"/>
                  </a:lnTo>
                  <a:lnTo>
                    <a:pt x="857694" y="131528"/>
                  </a:lnTo>
                  <a:lnTo>
                    <a:pt x="654494" y="0"/>
                  </a:lnTo>
                  <a:close/>
                </a:path>
              </a:pathLst>
            </a:custGeom>
            <a:solidFill>
              <a:srgbClr val="FBA834"/>
            </a:solidFill>
            <a:ln>
              <a:noFill/>
            </a:ln>
          </p:spPr>
        </p:sp>
        <p:sp>
          <p:nvSpPr>
            <p:cNvPr id="304" name="Google Shape;304;g31d99831453_0_156"/>
            <p:cNvSpPr txBox="1"/>
            <p:nvPr/>
          </p:nvSpPr>
          <p:spPr>
            <a:xfrm>
              <a:off x="101600" y="-57150"/>
              <a:ext cx="654600" cy="188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05" name="Google Shape;305;g31d99831453_0_156"/>
          <p:cNvGrpSpPr/>
          <p:nvPr/>
        </p:nvGrpSpPr>
        <p:grpSpPr>
          <a:xfrm>
            <a:off x="12714106" y="-538519"/>
            <a:ext cx="8081965" cy="1778101"/>
            <a:chOff x="0" y="-57150"/>
            <a:chExt cx="857694" cy="188700"/>
          </a:xfrm>
        </p:grpSpPr>
        <p:sp>
          <p:nvSpPr>
            <p:cNvPr id="306" name="Google Shape;306;g31d99831453_0_156"/>
            <p:cNvSpPr/>
            <p:nvPr/>
          </p:nvSpPr>
          <p:spPr>
            <a:xfrm>
              <a:off x="0" y="0"/>
              <a:ext cx="857694" cy="131528"/>
            </a:xfrm>
            <a:custGeom>
              <a:rect b="b" l="l" r="r" t="t"/>
              <a:pathLst>
                <a:path extrusionOk="0" h="131528" w="857694">
                  <a:moveTo>
                    <a:pt x="654494" y="0"/>
                  </a:moveTo>
                  <a:lnTo>
                    <a:pt x="0" y="0"/>
                  </a:lnTo>
                  <a:lnTo>
                    <a:pt x="203200" y="131528"/>
                  </a:lnTo>
                  <a:lnTo>
                    <a:pt x="857694" y="131528"/>
                  </a:lnTo>
                  <a:lnTo>
                    <a:pt x="654494" y="0"/>
                  </a:lnTo>
                  <a:close/>
                </a:path>
              </a:pathLst>
            </a:custGeom>
            <a:solidFill>
              <a:srgbClr val="FBA834"/>
            </a:solidFill>
            <a:ln>
              <a:noFill/>
            </a:ln>
          </p:spPr>
        </p:sp>
        <p:sp>
          <p:nvSpPr>
            <p:cNvPr id="307" name="Google Shape;307;g31d99831453_0_156"/>
            <p:cNvSpPr txBox="1"/>
            <p:nvPr/>
          </p:nvSpPr>
          <p:spPr>
            <a:xfrm>
              <a:off x="101600" y="-57150"/>
              <a:ext cx="654600" cy="188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08" name="Google Shape;308;g31d99831453_0_156"/>
          <p:cNvSpPr txBox="1"/>
          <p:nvPr/>
        </p:nvSpPr>
        <p:spPr>
          <a:xfrm>
            <a:off x="1143678" y="412194"/>
            <a:ext cx="12009900" cy="2678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8700">
                <a:solidFill>
                  <a:srgbClr val="FFFFFF"/>
                </a:solidFill>
                <a:latin typeface="Montserrat"/>
                <a:ea typeface="Montserrat"/>
                <a:cs typeface="Montserrat"/>
                <a:sym typeface="Montserrat"/>
              </a:rPr>
              <a:t>Micro Metrics Distribution</a:t>
            </a:r>
            <a:endParaRPr sz="300"/>
          </a:p>
        </p:txBody>
      </p:sp>
      <p:pic>
        <p:nvPicPr>
          <p:cNvPr id="309" name="Google Shape;309;g31d99831453_0_156"/>
          <p:cNvPicPr preferRelativeResize="0"/>
          <p:nvPr/>
        </p:nvPicPr>
        <p:blipFill>
          <a:blip r:embed="rId3">
            <a:alphaModFix/>
          </a:blip>
          <a:stretch>
            <a:fillRect/>
          </a:stretch>
        </p:blipFill>
        <p:spPr>
          <a:xfrm>
            <a:off x="1463886" y="3314661"/>
            <a:ext cx="15517266" cy="4970374"/>
          </a:xfrm>
          <a:prstGeom prst="rect">
            <a:avLst/>
          </a:prstGeom>
          <a:noFill/>
          <a:ln>
            <a:noFill/>
          </a:ln>
        </p:spPr>
      </p:pic>
      <p:sp>
        <p:nvSpPr>
          <p:cNvPr id="310" name="Google Shape;310;g31d99831453_0_156"/>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4AAD"/>
            </a:gs>
            <a:gs pos="100000">
              <a:srgbClr val="38287B"/>
            </a:gs>
          </a:gsLst>
          <a:lin ang="5400012" scaled="0"/>
        </a:gradFill>
      </p:bgPr>
    </p:bg>
    <p:spTree>
      <p:nvGrpSpPr>
        <p:cNvPr id="314" name="Shape 314"/>
        <p:cNvGrpSpPr/>
        <p:nvPr/>
      </p:nvGrpSpPr>
      <p:grpSpPr>
        <a:xfrm>
          <a:off x="0" y="0"/>
          <a:ext cx="0" cy="0"/>
          <a:chOff x="0" y="0"/>
          <a:chExt cx="0" cy="0"/>
        </a:xfrm>
      </p:grpSpPr>
      <p:grpSp>
        <p:nvGrpSpPr>
          <p:cNvPr id="315" name="Google Shape;315;g3213b742bed_2_46"/>
          <p:cNvGrpSpPr/>
          <p:nvPr/>
        </p:nvGrpSpPr>
        <p:grpSpPr>
          <a:xfrm>
            <a:off x="-2049427" y="8509107"/>
            <a:ext cx="8081965" cy="1778101"/>
            <a:chOff x="0" y="-57150"/>
            <a:chExt cx="857694" cy="188700"/>
          </a:xfrm>
        </p:grpSpPr>
        <p:sp>
          <p:nvSpPr>
            <p:cNvPr id="316" name="Google Shape;316;g3213b742bed_2_46"/>
            <p:cNvSpPr/>
            <p:nvPr/>
          </p:nvSpPr>
          <p:spPr>
            <a:xfrm>
              <a:off x="0" y="0"/>
              <a:ext cx="857694" cy="131528"/>
            </a:xfrm>
            <a:custGeom>
              <a:rect b="b" l="l" r="r" t="t"/>
              <a:pathLst>
                <a:path extrusionOk="0" h="131528" w="857694">
                  <a:moveTo>
                    <a:pt x="654494" y="0"/>
                  </a:moveTo>
                  <a:lnTo>
                    <a:pt x="0" y="0"/>
                  </a:lnTo>
                  <a:lnTo>
                    <a:pt x="203200" y="131528"/>
                  </a:lnTo>
                  <a:lnTo>
                    <a:pt x="857694" y="131528"/>
                  </a:lnTo>
                  <a:lnTo>
                    <a:pt x="654494" y="0"/>
                  </a:lnTo>
                  <a:close/>
                </a:path>
              </a:pathLst>
            </a:custGeom>
            <a:solidFill>
              <a:srgbClr val="FBA834"/>
            </a:solidFill>
            <a:ln>
              <a:noFill/>
            </a:ln>
          </p:spPr>
        </p:sp>
        <p:sp>
          <p:nvSpPr>
            <p:cNvPr id="317" name="Google Shape;317;g3213b742bed_2_46"/>
            <p:cNvSpPr txBox="1"/>
            <p:nvPr/>
          </p:nvSpPr>
          <p:spPr>
            <a:xfrm>
              <a:off x="101600" y="-57150"/>
              <a:ext cx="654600" cy="188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18" name="Google Shape;318;g3213b742bed_2_46"/>
          <p:cNvGrpSpPr/>
          <p:nvPr/>
        </p:nvGrpSpPr>
        <p:grpSpPr>
          <a:xfrm>
            <a:off x="12714106" y="-538519"/>
            <a:ext cx="8081965" cy="1778101"/>
            <a:chOff x="0" y="-57150"/>
            <a:chExt cx="857694" cy="188700"/>
          </a:xfrm>
        </p:grpSpPr>
        <p:sp>
          <p:nvSpPr>
            <p:cNvPr id="319" name="Google Shape;319;g3213b742bed_2_46"/>
            <p:cNvSpPr/>
            <p:nvPr/>
          </p:nvSpPr>
          <p:spPr>
            <a:xfrm>
              <a:off x="0" y="0"/>
              <a:ext cx="857694" cy="131528"/>
            </a:xfrm>
            <a:custGeom>
              <a:rect b="b" l="l" r="r" t="t"/>
              <a:pathLst>
                <a:path extrusionOk="0" h="131528" w="857694">
                  <a:moveTo>
                    <a:pt x="654494" y="0"/>
                  </a:moveTo>
                  <a:lnTo>
                    <a:pt x="0" y="0"/>
                  </a:lnTo>
                  <a:lnTo>
                    <a:pt x="203200" y="131528"/>
                  </a:lnTo>
                  <a:lnTo>
                    <a:pt x="857694" y="131528"/>
                  </a:lnTo>
                  <a:lnTo>
                    <a:pt x="654494" y="0"/>
                  </a:lnTo>
                  <a:close/>
                </a:path>
              </a:pathLst>
            </a:custGeom>
            <a:solidFill>
              <a:srgbClr val="FBA834"/>
            </a:solidFill>
            <a:ln>
              <a:noFill/>
            </a:ln>
          </p:spPr>
        </p:sp>
        <p:sp>
          <p:nvSpPr>
            <p:cNvPr id="320" name="Google Shape;320;g3213b742bed_2_46"/>
            <p:cNvSpPr txBox="1"/>
            <p:nvPr/>
          </p:nvSpPr>
          <p:spPr>
            <a:xfrm>
              <a:off x="101600" y="-57150"/>
              <a:ext cx="654600" cy="188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21" name="Google Shape;321;g3213b742bed_2_46"/>
          <p:cNvSpPr txBox="1"/>
          <p:nvPr/>
        </p:nvSpPr>
        <p:spPr>
          <a:xfrm>
            <a:off x="1143676" y="412200"/>
            <a:ext cx="7543200" cy="2678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8700">
                <a:solidFill>
                  <a:srgbClr val="FFFFFF"/>
                </a:solidFill>
                <a:latin typeface="Montserrat"/>
                <a:ea typeface="Montserrat"/>
                <a:cs typeface="Montserrat"/>
                <a:sym typeface="Montserrat"/>
              </a:rPr>
              <a:t>Time Trend</a:t>
            </a:r>
            <a:endParaRPr b="1" sz="87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None/>
            </a:pPr>
            <a:r>
              <a:rPr b="1" lang="en-US" sz="8700">
                <a:solidFill>
                  <a:srgbClr val="FFFFFF"/>
                </a:solidFill>
                <a:latin typeface="Montserrat"/>
                <a:ea typeface="Montserrat"/>
                <a:cs typeface="Montserrat"/>
                <a:sym typeface="Montserrat"/>
              </a:rPr>
              <a:t>of Features</a:t>
            </a:r>
            <a:endParaRPr b="1" sz="8700">
              <a:solidFill>
                <a:srgbClr val="FFFFFF"/>
              </a:solidFill>
              <a:latin typeface="Montserrat"/>
              <a:ea typeface="Montserrat"/>
              <a:cs typeface="Montserrat"/>
              <a:sym typeface="Montserrat"/>
            </a:endParaRPr>
          </a:p>
        </p:txBody>
      </p:sp>
      <p:sp>
        <p:nvSpPr>
          <p:cNvPr id="322" name="Google Shape;322;g3213b742bed_2_46"/>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23" name="Google Shape;323;g3213b742bed_2_46"/>
          <p:cNvPicPr preferRelativeResize="0"/>
          <p:nvPr/>
        </p:nvPicPr>
        <p:blipFill>
          <a:blip r:embed="rId3">
            <a:alphaModFix/>
          </a:blip>
          <a:stretch>
            <a:fillRect/>
          </a:stretch>
        </p:blipFill>
        <p:spPr>
          <a:xfrm>
            <a:off x="8513325" y="200"/>
            <a:ext cx="6858000" cy="10287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4AAD"/>
            </a:gs>
            <a:gs pos="100000">
              <a:srgbClr val="38287B"/>
            </a:gs>
          </a:gsLst>
          <a:lin ang="5400012" scaled="0"/>
        </a:gradFill>
      </p:bgPr>
    </p:bg>
    <p:spTree>
      <p:nvGrpSpPr>
        <p:cNvPr id="327" name="Shape 327"/>
        <p:cNvGrpSpPr/>
        <p:nvPr/>
      </p:nvGrpSpPr>
      <p:grpSpPr>
        <a:xfrm>
          <a:off x="0" y="0"/>
          <a:ext cx="0" cy="0"/>
          <a:chOff x="0" y="0"/>
          <a:chExt cx="0" cy="0"/>
        </a:xfrm>
      </p:grpSpPr>
      <p:sp>
        <p:nvSpPr>
          <p:cNvPr id="328" name="Google Shape;328;g3212832d8cc_0_50"/>
          <p:cNvSpPr/>
          <p:nvPr/>
        </p:nvSpPr>
        <p:spPr>
          <a:xfrm>
            <a:off x="8962307" y="-625037"/>
            <a:ext cx="10895470" cy="5245735"/>
          </a:xfrm>
          <a:custGeom>
            <a:rect b="b" l="l" r="r" t="t"/>
            <a:pathLst>
              <a:path extrusionOk="0" h="698500" w="1450795">
                <a:moveTo>
                  <a:pt x="1450795" y="349250"/>
                </a:moveTo>
                <a:lnTo>
                  <a:pt x="1247595" y="698500"/>
                </a:lnTo>
                <a:lnTo>
                  <a:pt x="203200" y="698500"/>
                </a:lnTo>
                <a:lnTo>
                  <a:pt x="0" y="349250"/>
                </a:lnTo>
                <a:lnTo>
                  <a:pt x="203200" y="0"/>
                </a:lnTo>
                <a:lnTo>
                  <a:pt x="1247595" y="0"/>
                </a:lnTo>
                <a:lnTo>
                  <a:pt x="1450795" y="349250"/>
                </a:lnTo>
                <a:close/>
              </a:path>
            </a:pathLst>
          </a:custGeom>
          <a:blipFill rotWithShape="1">
            <a:blip r:embed="rId3">
              <a:alphaModFix/>
            </a:blip>
            <a:stretch>
              <a:fillRect b="-18798" l="0" r="0" t="-18798"/>
            </a:stretch>
          </a:blipFill>
          <a:ln>
            <a:noFill/>
          </a:ln>
        </p:spPr>
      </p:sp>
      <p:sp>
        <p:nvSpPr>
          <p:cNvPr id="329" name="Google Shape;329;g3212832d8cc_0_50"/>
          <p:cNvSpPr txBox="1"/>
          <p:nvPr/>
        </p:nvSpPr>
        <p:spPr>
          <a:xfrm>
            <a:off x="1298091" y="346990"/>
            <a:ext cx="8487600" cy="2462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8000">
                <a:solidFill>
                  <a:srgbClr val="FFFFFF"/>
                </a:solidFill>
                <a:latin typeface="Montserrat"/>
                <a:ea typeface="Montserrat"/>
                <a:cs typeface="Montserrat"/>
                <a:sym typeface="Montserrat"/>
              </a:rPr>
              <a:t>Feature</a:t>
            </a:r>
            <a:r>
              <a:rPr b="1" i="0" lang="en-US" sz="8000" u="none" cap="none" strike="noStrike">
                <a:solidFill>
                  <a:srgbClr val="FFFFFF"/>
                </a:solidFill>
                <a:latin typeface="Montserrat"/>
                <a:ea typeface="Montserrat"/>
                <a:cs typeface="Montserrat"/>
                <a:sym typeface="Montserrat"/>
              </a:rPr>
              <a:t> Imputation</a:t>
            </a:r>
            <a:endParaRPr/>
          </a:p>
        </p:txBody>
      </p:sp>
      <p:cxnSp>
        <p:nvCxnSpPr>
          <p:cNvPr id="330" name="Google Shape;330;g3212832d8cc_0_50"/>
          <p:cNvCxnSpPr/>
          <p:nvPr/>
        </p:nvCxnSpPr>
        <p:spPr>
          <a:xfrm>
            <a:off x="3365892" y="3156986"/>
            <a:ext cx="4559100" cy="0"/>
          </a:xfrm>
          <a:prstGeom prst="straightConnector1">
            <a:avLst/>
          </a:prstGeom>
          <a:noFill/>
          <a:ln cap="flat" cmpd="sng" w="19050">
            <a:solidFill>
              <a:srgbClr val="FFFFFF"/>
            </a:solidFill>
            <a:prstDash val="solid"/>
            <a:round/>
            <a:headEnd len="sm" w="sm" type="none"/>
            <a:tailEnd len="sm" w="sm" type="none"/>
          </a:ln>
        </p:spPr>
      </p:cxnSp>
      <p:grpSp>
        <p:nvGrpSpPr>
          <p:cNvPr id="331" name="Google Shape;331;g3212832d8cc_0_50"/>
          <p:cNvGrpSpPr/>
          <p:nvPr/>
        </p:nvGrpSpPr>
        <p:grpSpPr>
          <a:xfrm>
            <a:off x="17712032" y="-170603"/>
            <a:ext cx="815574" cy="10457802"/>
            <a:chOff x="0" y="-57150"/>
            <a:chExt cx="214800" cy="2754300"/>
          </a:xfrm>
        </p:grpSpPr>
        <p:sp>
          <p:nvSpPr>
            <p:cNvPr id="332" name="Google Shape;332;g3212832d8cc_0_50"/>
            <p:cNvSpPr/>
            <p:nvPr/>
          </p:nvSpPr>
          <p:spPr>
            <a:xfrm>
              <a:off x="0" y="0"/>
              <a:ext cx="214777" cy="2697115"/>
            </a:xfrm>
            <a:custGeom>
              <a:rect b="b" l="l" r="r" t="t"/>
              <a:pathLst>
                <a:path extrusionOk="0" h="2697115" w="214777">
                  <a:moveTo>
                    <a:pt x="0" y="0"/>
                  </a:moveTo>
                  <a:lnTo>
                    <a:pt x="214777" y="0"/>
                  </a:lnTo>
                  <a:lnTo>
                    <a:pt x="214777" y="2697115"/>
                  </a:lnTo>
                  <a:lnTo>
                    <a:pt x="0" y="2697115"/>
                  </a:lnTo>
                  <a:close/>
                </a:path>
              </a:pathLst>
            </a:custGeom>
            <a:solidFill>
              <a:srgbClr val="FBA834"/>
            </a:solidFill>
            <a:ln>
              <a:noFill/>
            </a:ln>
          </p:spPr>
        </p:sp>
        <p:sp>
          <p:nvSpPr>
            <p:cNvPr id="333" name="Google Shape;333;g3212832d8cc_0_50"/>
            <p:cNvSpPr txBox="1"/>
            <p:nvPr/>
          </p:nvSpPr>
          <p:spPr>
            <a:xfrm>
              <a:off x="0" y="-57150"/>
              <a:ext cx="214800" cy="2754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34" name="Google Shape;334;g3212832d8cc_0_50"/>
          <p:cNvSpPr txBox="1"/>
          <p:nvPr/>
        </p:nvSpPr>
        <p:spPr>
          <a:xfrm>
            <a:off x="323500" y="3278050"/>
            <a:ext cx="9834000" cy="67554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b="1" lang="en-US" sz="3950">
                <a:solidFill>
                  <a:schemeClr val="lt1"/>
                </a:solidFill>
                <a:latin typeface="Poppins"/>
                <a:ea typeface="Poppins"/>
                <a:cs typeface="Poppins"/>
                <a:sym typeface="Poppins"/>
              </a:rPr>
              <a:t>FIRST</a:t>
            </a:r>
            <a:r>
              <a:rPr b="1" lang="en-US" sz="2750">
                <a:solidFill>
                  <a:schemeClr val="lt1"/>
                </a:solidFill>
                <a:latin typeface="Poppins"/>
                <a:ea typeface="Poppins"/>
                <a:cs typeface="Poppins"/>
                <a:sym typeface="Poppins"/>
              </a:rPr>
              <a:t> impute for different frequencies</a:t>
            </a:r>
            <a:endParaRPr b="1" sz="2750">
              <a:solidFill>
                <a:schemeClr val="lt1"/>
              </a:solidFill>
              <a:latin typeface="Poppins"/>
              <a:ea typeface="Poppins"/>
              <a:cs typeface="Poppins"/>
              <a:sym typeface="Poppins"/>
            </a:endParaRPr>
          </a:p>
          <a:p>
            <a:pPr indent="0" lvl="0" marL="0" rtl="0" algn="l">
              <a:lnSpc>
                <a:spcPct val="135714"/>
              </a:lnSpc>
              <a:spcBef>
                <a:spcPts val="0"/>
              </a:spcBef>
              <a:spcAft>
                <a:spcPts val="0"/>
              </a:spcAft>
              <a:buClr>
                <a:schemeClr val="dk1"/>
              </a:buClr>
              <a:buSzPts val="1100"/>
              <a:buFont typeface="Arial"/>
              <a:buNone/>
            </a:pPr>
            <a:r>
              <a:rPr lang="en-US" sz="2750">
                <a:solidFill>
                  <a:schemeClr val="lt1"/>
                </a:solidFill>
                <a:latin typeface="Poppins"/>
                <a:ea typeface="Poppins"/>
                <a:cs typeface="Poppins"/>
                <a:sym typeface="Poppins"/>
              </a:rPr>
              <a:t>If feature has daily updates:</a:t>
            </a:r>
            <a:endParaRPr sz="2750">
              <a:solidFill>
                <a:schemeClr val="lt1"/>
              </a:solidFill>
              <a:latin typeface="Poppins"/>
              <a:ea typeface="Poppins"/>
              <a:cs typeface="Poppins"/>
              <a:sym typeface="Poppins"/>
            </a:endParaRPr>
          </a:p>
          <a:p>
            <a:pPr indent="0" lvl="0" marL="0" rtl="0" algn="l">
              <a:lnSpc>
                <a:spcPct val="135714"/>
              </a:lnSpc>
              <a:spcBef>
                <a:spcPts val="0"/>
              </a:spcBef>
              <a:spcAft>
                <a:spcPts val="0"/>
              </a:spcAft>
              <a:buClr>
                <a:schemeClr val="dk1"/>
              </a:buClr>
              <a:buSzPts val="1100"/>
              <a:buFont typeface="Arial"/>
              <a:buNone/>
            </a:pPr>
            <a:r>
              <a:rPr lang="en-US" sz="2750">
                <a:solidFill>
                  <a:schemeClr val="lt1"/>
                </a:solidFill>
                <a:latin typeface="Poppins"/>
                <a:ea typeface="Poppins"/>
                <a:cs typeface="Poppins"/>
                <a:sym typeface="Poppins"/>
              </a:rPr>
              <a:t>       Sum over days in a month, then average to get monthly value.</a:t>
            </a:r>
            <a:endParaRPr sz="2750">
              <a:solidFill>
                <a:schemeClr val="lt1"/>
              </a:solidFill>
              <a:latin typeface="Poppins"/>
              <a:ea typeface="Poppins"/>
              <a:cs typeface="Poppins"/>
              <a:sym typeface="Poppins"/>
            </a:endParaRPr>
          </a:p>
          <a:p>
            <a:pPr indent="0" lvl="0" marL="0" rtl="0" algn="l">
              <a:lnSpc>
                <a:spcPct val="135714"/>
              </a:lnSpc>
              <a:spcBef>
                <a:spcPts val="0"/>
              </a:spcBef>
              <a:spcAft>
                <a:spcPts val="0"/>
              </a:spcAft>
              <a:buClr>
                <a:schemeClr val="dk1"/>
              </a:buClr>
              <a:buSzPts val="1100"/>
              <a:buFont typeface="Arial"/>
              <a:buNone/>
            </a:pPr>
            <a:r>
              <a:rPr lang="en-US" sz="2750">
                <a:solidFill>
                  <a:schemeClr val="lt1"/>
                </a:solidFill>
                <a:latin typeface="Poppins"/>
                <a:ea typeface="Poppins"/>
                <a:cs typeface="Poppins"/>
                <a:sym typeface="Poppins"/>
              </a:rPr>
              <a:t>Else if feature has weekly updates:</a:t>
            </a:r>
            <a:endParaRPr sz="2750">
              <a:solidFill>
                <a:schemeClr val="lt1"/>
              </a:solidFill>
              <a:latin typeface="Poppins"/>
              <a:ea typeface="Poppins"/>
              <a:cs typeface="Poppins"/>
              <a:sym typeface="Poppins"/>
            </a:endParaRPr>
          </a:p>
          <a:p>
            <a:pPr indent="0" lvl="0" marL="0" rtl="0" algn="l">
              <a:lnSpc>
                <a:spcPct val="135714"/>
              </a:lnSpc>
              <a:spcBef>
                <a:spcPts val="0"/>
              </a:spcBef>
              <a:spcAft>
                <a:spcPts val="0"/>
              </a:spcAft>
              <a:buClr>
                <a:schemeClr val="dk1"/>
              </a:buClr>
              <a:buSzPts val="1100"/>
              <a:buFont typeface="Arial"/>
              <a:buNone/>
            </a:pPr>
            <a:r>
              <a:rPr lang="en-US" sz="2750">
                <a:solidFill>
                  <a:schemeClr val="lt1"/>
                </a:solidFill>
                <a:latin typeface="Poppins"/>
                <a:ea typeface="Poppins"/>
                <a:cs typeface="Poppins"/>
                <a:sym typeface="Poppins"/>
              </a:rPr>
              <a:t>       Sum over weeks in a month, then average to get monthly value.</a:t>
            </a:r>
            <a:endParaRPr sz="2750">
              <a:solidFill>
                <a:schemeClr val="lt1"/>
              </a:solidFill>
              <a:latin typeface="Poppins"/>
              <a:ea typeface="Poppins"/>
              <a:cs typeface="Poppins"/>
              <a:sym typeface="Poppins"/>
            </a:endParaRPr>
          </a:p>
          <a:p>
            <a:pPr indent="0" lvl="0" marL="0" rtl="0" algn="l">
              <a:lnSpc>
                <a:spcPct val="135714"/>
              </a:lnSpc>
              <a:spcBef>
                <a:spcPts val="0"/>
              </a:spcBef>
              <a:spcAft>
                <a:spcPts val="0"/>
              </a:spcAft>
              <a:buClr>
                <a:schemeClr val="dk1"/>
              </a:buClr>
              <a:buSzPts val="1100"/>
              <a:buFont typeface="Arial"/>
              <a:buNone/>
            </a:pPr>
            <a:r>
              <a:rPr lang="en-US" sz="2750">
                <a:solidFill>
                  <a:schemeClr val="lt1"/>
                </a:solidFill>
                <a:latin typeface="Poppins"/>
                <a:ea typeface="Poppins"/>
                <a:cs typeface="Poppins"/>
                <a:sym typeface="Poppins"/>
              </a:rPr>
              <a:t>Else if feature has monthly updates:</a:t>
            </a:r>
            <a:endParaRPr sz="2750">
              <a:solidFill>
                <a:schemeClr val="lt1"/>
              </a:solidFill>
              <a:latin typeface="Poppins"/>
              <a:ea typeface="Poppins"/>
              <a:cs typeface="Poppins"/>
              <a:sym typeface="Poppins"/>
            </a:endParaRPr>
          </a:p>
          <a:p>
            <a:pPr indent="0" lvl="0" marL="0" rtl="0" algn="l">
              <a:lnSpc>
                <a:spcPct val="135714"/>
              </a:lnSpc>
              <a:spcBef>
                <a:spcPts val="0"/>
              </a:spcBef>
              <a:spcAft>
                <a:spcPts val="0"/>
              </a:spcAft>
              <a:buClr>
                <a:schemeClr val="dk1"/>
              </a:buClr>
              <a:buSzPts val="1100"/>
              <a:buFont typeface="Arial"/>
              <a:buNone/>
            </a:pPr>
            <a:r>
              <a:rPr lang="en-US" sz="2750">
                <a:solidFill>
                  <a:schemeClr val="lt1"/>
                </a:solidFill>
                <a:latin typeface="Poppins"/>
                <a:ea typeface="Poppins"/>
                <a:cs typeface="Poppins"/>
                <a:sym typeface="Poppins"/>
              </a:rPr>
              <a:t>       Leave as is.</a:t>
            </a:r>
            <a:endParaRPr sz="2750">
              <a:solidFill>
                <a:schemeClr val="lt1"/>
              </a:solidFill>
              <a:latin typeface="Poppins"/>
              <a:ea typeface="Poppins"/>
              <a:cs typeface="Poppins"/>
              <a:sym typeface="Poppins"/>
            </a:endParaRPr>
          </a:p>
          <a:p>
            <a:pPr indent="0" lvl="0" marL="0" rtl="0" algn="l">
              <a:lnSpc>
                <a:spcPct val="135714"/>
              </a:lnSpc>
              <a:spcBef>
                <a:spcPts val="0"/>
              </a:spcBef>
              <a:spcAft>
                <a:spcPts val="0"/>
              </a:spcAft>
              <a:buClr>
                <a:schemeClr val="dk1"/>
              </a:buClr>
              <a:buSzPts val="1100"/>
              <a:buFont typeface="Arial"/>
              <a:buNone/>
            </a:pPr>
            <a:r>
              <a:rPr lang="en-US" sz="2750">
                <a:solidFill>
                  <a:schemeClr val="lt1"/>
                </a:solidFill>
                <a:latin typeface="Poppins"/>
                <a:ea typeface="Poppins"/>
                <a:cs typeface="Poppins"/>
                <a:sym typeface="Poppins"/>
              </a:rPr>
              <a:t>Else if feature has quarterly updates:</a:t>
            </a:r>
            <a:endParaRPr sz="2750">
              <a:solidFill>
                <a:schemeClr val="lt1"/>
              </a:solidFill>
              <a:latin typeface="Poppins"/>
              <a:ea typeface="Poppins"/>
              <a:cs typeface="Poppins"/>
              <a:sym typeface="Poppins"/>
            </a:endParaRPr>
          </a:p>
          <a:p>
            <a:pPr indent="0" lvl="0" marL="0" rtl="0" algn="l">
              <a:lnSpc>
                <a:spcPct val="135714"/>
              </a:lnSpc>
              <a:spcBef>
                <a:spcPts val="0"/>
              </a:spcBef>
              <a:spcAft>
                <a:spcPts val="0"/>
              </a:spcAft>
              <a:buClr>
                <a:schemeClr val="dk1"/>
              </a:buClr>
              <a:buSzPts val="1100"/>
              <a:buFont typeface="Arial"/>
              <a:buNone/>
            </a:pPr>
            <a:r>
              <a:rPr lang="en-US" sz="2750">
                <a:solidFill>
                  <a:schemeClr val="lt1"/>
                </a:solidFill>
                <a:latin typeface="Poppins"/>
                <a:ea typeface="Poppins"/>
                <a:cs typeface="Poppins"/>
                <a:sym typeface="Poppins"/>
              </a:rPr>
              <a:t>       Fill the three months in each quarter with the same quarterly value.</a:t>
            </a:r>
            <a:endParaRPr sz="2750">
              <a:solidFill>
                <a:schemeClr val="lt1"/>
              </a:solidFill>
              <a:latin typeface="Poppins"/>
              <a:ea typeface="Poppins"/>
              <a:cs typeface="Poppins"/>
              <a:sym typeface="Poppins"/>
            </a:endParaRPr>
          </a:p>
          <a:p>
            <a:pPr indent="0" lvl="0" marL="0" rtl="0" algn="l">
              <a:lnSpc>
                <a:spcPct val="135714"/>
              </a:lnSpc>
              <a:spcBef>
                <a:spcPts val="0"/>
              </a:spcBef>
              <a:spcAft>
                <a:spcPts val="0"/>
              </a:spcAft>
              <a:buClr>
                <a:schemeClr val="dk1"/>
              </a:buClr>
              <a:buSzPts val="1100"/>
              <a:buFont typeface="Arial"/>
              <a:buNone/>
            </a:pPr>
            <a:r>
              <a:rPr lang="en-US" sz="2750">
                <a:solidFill>
                  <a:schemeClr val="lt1"/>
                </a:solidFill>
                <a:latin typeface="Poppins"/>
                <a:ea typeface="Poppins"/>
                <a:cs typeface="Poppins"/>
                <a:sym typeface="Poppins"/>
              </a:rPr>
              <a:t>Else if feature has yearly updates:</a:t>
            </a:r>
            <a:endParaRPr sz="2750">
              <a:solidFill>
                <a:schemeClr val="lt1"/>
              </a:solidFill>
              <a:latin typeface="Poppins"/>
              <a:ea typeface="Poppins"/>
              <a:cs typeface="Poppins"/>
              <a:sym typeface="Poppins"/>
            </a:endParaRPr>
          </a:p>
          <a:p>
            <a:pPr indent="0" lvl="0" marL="0" rtl="0" algn="l">
              <a:lnSpc>
                <a:spcPct val="135714"/>
              </a:lnSpc>
              <a:spcBef>
                <a:spcPts val="0"/>
              </a:spcBef>
              <a:spcAft>
                <a:spcPts val="0"/>
              </a:spcAft>
              <a:buClr>
                <a:schemeClr val="dk1"/>
              </a:buClr>
              <a:buSzPts val="1100"/>
              <a:buFont typeface="Arial"/>
              <a:buNone/>
            </a:pPr>
            <a:r>
              <a:rPr lang="en-US" sz="2750">
                <a:solidFill>
                  <a:schemeClr val="lt1"/>
                </a:solidFill>
                <a:latin typeface="Poppins"/>
                <a:ea typeface="Poppins"/>
                <a:cs typeface="Poppins"/>
                <a:sym typeface="Poppins"/>
              </a:rPr>
              <a:t>       Fill the 12 months in each year with the same yearly value</a:t>
            </a:r>
            <a:endParaRPr sz="2750">
              <a:solidFill>
                <a:schemeClr val="lt1"/>
              </a:solidFill>
              <a:latin typeface="Poppins"/>
              <a:ea typeface="Poppins"/>
              <a:cs typeface="Poppins"/>
              <a:sym typeface="Poppins"/>
            </a:endParaRPr>
          </a:p>
          <a:p>
            <a:pPr indent="0" lvl="0" marL="0" rtl="0" algn="l">
              <a:spcBef>
                <a:spcPts val="0"/>
              </a:spcBef>
              <a:spcAft>
                <a:spcPts val="0"/>
              </a:spcAft>
              <a:buNone/>
            </a:pPr>
            <a:r>
              <a:t/>
            </a:r>
            <a:endParaRPr sz="4000">
              <a:solidFill>
                <a:schemeClr val="dk1"/>
              </a:solidFill>
              <a:latin typeface="Poppins"/>
              <a:ea typeface="Poppins"/>
              <a:cs typeface="Poppins"/>
              <a:sym typeface="Poppins"/>
            </a:endParaRPr>
          </a:p>
        </p:txBody>
      </p:sp>
      <p:sp>
        <p:nvSpPr>
          <p:cNvPr id="335" name="Google Shape;335;g3212832d8cc_0_50"/>
          <p:cNvSpPr txBox="1"/>
          <p:nvPr/>
        </p:nvSpPr>
        <p:spPr>
          <a:xfrm>
            <a:off x="10309975" y="5155725"/>
            <a:ext cx="7402200" cy="44046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b="1" lang="en-US" sz="3750">
                <a:solidFill>
                  <a:schemeClr val="lt1"/>
                </a:solidFill>
                <a:latin typeface="Poppins"/>
                <a:ea typeface="Poppins"/>
                <a:cs typeface="Poppins"/>
                <a:sym typeface="Poppins"/>
              </a:rPr>
              <a:t>THEN</a:t>
            </a:r>
            <a:r>
              <a:rPr b="1" lang="en-US" sz="2750">
                <a:solidFill>
                  <a:schemeClr val="lt1"/>
                </a:solidFill>
                <a:latin typeface="Poppins"/>
                <a:ea typeface="Poppins"/>
                <a:cs typeface="Poppins"/>
                <a:sym typeface="Poppins"/>
              </a:rPr>
              <a:t> </a:t>
            </a:r>
            <a:r>
              <a:rPr lang="en-US" sz="2750">
                <a:solidFill>
                  <a:schemeClr val="lt1"/>
                </a:solidFill>
                <a:latin typeface="Poppins"/>
                <a:ea typeface="Poppins"/>
                <a:cs typeface="Poppins"/>
                <a:sym typeface="Poppins"/>
              </a:rPr>
              <a:t>use </a:t>
            </a:r>
            <a:r>
              <a:rPr b="1" lang="en-US" sz="2750">
                <a:solidFill>
                  <a:schemeClr val="lt1"/>
                </a:solidFill>
                <a:latin typeface="Poppins"/>
                <a:ea typeface="Poppins"/>
                <a:cs typeface="Poppins"/>
                <a:sym typeface="Poppins"/>
              </a:rPr>
              <a:t>forward filling</a:t>
            </a:r>
            <a:r>
              <a:rPr lang="en-US" sz="2750">
                <a:solidFill>
                  <a:schemeClr val="lt1"/>
                </a:solidFill>
                <a:latin typeface="Poppins"/>
                <a:ea typeface="Poppins"/>
                <a:cs typeface="Poppins"/>
                <a:sym typeface="Poppins"/>
              </a:rPr>
              <a:t> for data that started after the earliest U3 record; and use </a:t>
            </a:r>
            <a:r>
              <a:rPr lang="en-US" sz="2750">
                <a:solidFill>
                  <a:schemeClr val="lt1"/>
                </a:solidFill>
                <a:latin typeface="Poppins"/>
                <a:ea typeface="Poppins"/>
                <a:cs typeface="Poppins"/>
                <a:sym typeface="Poppins"/>
              </a:rPr>
              <a:t>and </a:t>
            </a:r>
            <a:r>
              <a:rPr b="1" lang="en-US" sz="2750">
                <a:solidFill>
                  <a:schemeClr val="lt1"/>
                </a:solidFill>
                <a:latin typeface="Poppins"/>
                <a:ea typeface="Poppins"/>
                <a:cs typeface="Poppins"/>
                <a:sym typeface="Poppins"/>
              </a:rPr>
              <a:t>backward filling</a:t>
            </a:r>
            <a:r>
              <a:rPr lang="en-US" sz="2750">
                <a:solidFill>
                  <a:schemeClr val="lt1"/>
                </a:solidFill>
                <a:latin typeface="Poppins"/>
                <a:ea typeface="Poppins"/>
                <a:cs typeface="Poppins"/>
                <a:sym typeface="Poppins"/>
              </a:rPr>
              <a:t> for data that ends before the latest U3 record.</a:t>
            </a:r>
            <a:endParaRPr sz="4000">
              <a:solidFill>
                <a:schemeClr val="dk1"/>
              </a:solidFill>
              <a:latin typeface="Poppins"/>
              <a:ea typeface="Poppins"/>
              <a:cs typeface="Poppins"/>
              <a:sym typeface="Poppins"/>
            </a:endParaRPr>
          </a:p>
        </p:txBody>
      </p:sp>
      <p:sp>
        <p:nvSpPr>
          <p:cNvPr id="336" name="Google Shape;336;g3212832d8cc_0_50"/>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4AAD"/>
            </a:gs>
            <a:gs pos="100000">
              <a:srgbClr val="38287B"/>
            </a:gs>
          </a:gsLst>
          <a:lin ang="5400000" scaled="0"/>
        </a:gradFill>
      </p:bgPr>
    </p:bg>
    <p:spTree>
      <p:nvGrpSpPr>
        <p:cNvPr id="340" name="Shape 340"/>
        <p:cNvGrpSpPr/>
        <p:nvPr/>
      </p:nvGrpSpPr>
      <p:grpSpPr>
        <a:xfrm>
          <a:off x="0" y="0"/>
          <a:ext cx="0" cy="0"/>
          <a:chOff x="0" y="0"/>
          <a:chExt cx="0" cy="0"/>
        </a:xfrm>
      </p:grpSpPr>
      <p:sp>
        <p:nvSpPr>
          <p:cNvPr id="341" name="Google Shape;341;p6"/>
          <p:cNvSpPr txBox="1"/>
          <p:nvPr/>
        </p:nvSpPr>
        <p:spPr>
          <a:xfrm>
            <a:off x="3139043" y="2636058"/>
            <a:ext cx="12009914" cy="2534143"/>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9769" u="none" cap="none" strike="noStrike">
                <a:solidFill>
                  <a:srgbClr val="FFFFFF"/>
                </a:solidFill>
                <a:latin typeface="Montserrat"/>
                <a:ea typeface="Montserrat"/>
                <a:cs typeface="Montserrat"/>
                <a:sym typeface="Montserrat"/>
              </a:rPr>
              <a:t>MODEL SELECTION</a:t>
            </a:r>
            <a:endParaRPr/>
          </a:p>
        </p:txBody>
      </p:sp>
      <p:grpSp>
        <p:nvGrpSpPr>
          <p:cNvPr id="342" name="Google Shape;342;p6"/>
          <p:cNvGrpSpPr/>
          <p:nvPr/>
        </p:nvGrpSpPr>
        <p:grpSpPr>
          <a:xfrm>
            <a:off x="4352170" y="6756637"/>
            <a:ext cx="9255329" cy="1405165"/>
            <a:chOff x="0" y="-57150"/>
            <a:chExt cx="2437617" cy="370084"/>
          </a:xfrm>
        </p:grpSpPr>
        <p:sp>
          <p:nvSpPr>
            <p:cNvPr id="343" name="Google Shape;343;p6"/>
            <p:cNvSpPr/>
            <p:nvPr/>
          </p:nvSpPr>
          <p:spPr>
            <a:xfrm>
              <a:off x="0" y="0"/>
              <a:ext cx="2437617" cy="312934"/>
            </a:xfrm>
            <a:custGeom>
              <a:rect b="b" l="l" r="r" t="t"/>
              <a:pathLst>
                <a:path extrusionOk="0" h="312934" w="2437617">
                  <a:moveTo>
                    <a:pt x="42661" y="0"/>
                  </a:moveTo>
                  <a:lnTo>
                    <a:pt x="2394956" y="0"/>
                  </a:lnTo>
                  <a:cubicBezTo>
                    <a:pt x="2406270" y="0"/>
                    <a:pt x="2417121" y="4495"/>
                    <a:pt x="2425122" y="12495"/>
                  </a:cubicBezTo>
                  <a:cubicBezTo>
                    <a:pt x="2433122" y="20495"/>
                    <a:pt x="2437617" y="31346"/>
                    <a:pt x="2437617" y="42661"/>
                  </a:cubicBezTo>
                  <a:lnTo>
                    <a:pt x="2437617" y="270274"/>
                  </a:lnTo>
                  <a:cubicBezTo>
                    <a:pt x="2437617" y="293835"/>
                    <a:pt x="2418517" y="312934"/>
                    <a:pt x="2394956" y="312934"/>
                  </a:cubicBezTo>
                  <a:lnTo>
                    <a:pt x="42661" y="312934"/>
                  </a:lnTo>
                  <a:cubicBezTo>
                    <a:pt x="19100" y="312934"/>
                    <a:pt x="0" y="293835"/>
                    <a:pt x="0" y="270274"/>
                  </a:cubicBezTo>
                  <a:lnTo>
                    <a:pt x="0" y="42661"/>
                  </a:lnTo>
                  <a:cubicBezTo>
                    <a:pt x="0" y="31346"/>
                    <a:pt x="4495" y="20495"/>
                    <a:pt x="12495" y="12495"/>
                  </a:cubicBezTo>
                  <a:cubicBezTo>
                    <a:pt x="20495" y="4495"/>
                    <a:pt x="31346" y="0"/>
                    <a:pt x="426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6"/>
            <p:cNvSpPr txBox="1"/>
            <p:nvPr/>
          </p:nvSpPr>
          <p:spPr>
            <a:xfrm>
              <a:off x="0" y="-57150"/>
              <a:ext cx="2437616" cy="37008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45" name="Google Shape;345;p6"/>
          <p:cNvGrpSpPr/>
          <p:nvPr/>
        </p:nvGrpSpPr>
        <p:grpSpPr>
          <a:xfrm>
            <a:off x="12325183" y="6900519"/>
            <a:ext cx="1610647" cy="1261282"/>
            <a:chOff x="0" y="0"/>
            <a:chExt cx="1037939" cy="812800"/>
          </a:xfrm>
        </p:grpSpPr>
        <p:sp>
          <p:nvSpPr>
            <p:cNvPr id="346" name="Google Shape;346;p6"/>
            <p:cNvSpPr/>
            <p:nvPr/>
          </p:nvSpPr>
          <p:spPr>
            <a:xfrm>
              <a:off x="0" y="0"/>
              <a:ext cx="1037939" cy="812800"/>
            </a:xfrm>
            <a:custGeom>
              <a:rect b="b" l="l" r="r" t="t"/>
              <a:pathLst>
                <a:path extrusionOk="0" h="812800" w="1037939">
                  <a:moveTo>
                    <a:pt x="518970" y="0"/>
                  </a:moveTo>
                  <a:cubicBezTo>
                    <a:pt x="232351" y="0"/>
                    <a:pt x="0" y="181951"/>
                    <a:pt x="0" y="406400"/>
                  </a:cubicBezTo>
                  <a:cubicBezTo>
                    <a:pt x="0" y="630849"/>
                    <a:pt x="232351" y="812800"/>
                    <a:pt x="518970" y="812800"/>
                  </a:cubicBezTo>
                  <a:cubicBezTo>
                    <a:pt x="805589" y="812800"/>
                    <a:pt x="1037939" y="630849"/>
                    <a:pt x="1037939" y="406400"/>
                  </a:cubicBezTo>
                  <a:cubicBezTo>
                    <a:pt x="1037939" y="181951"/>
                    <a:pt x="805589" y="0"/>
                    <a:pt x="518970" y="0"/>
                  </a:cubicBezTo>
                  <a:close/>
                </a:path>
              </a:pathLst>
            </a:custGeom>
            <a:solidFill>
              <a:srgbClr val="FBA8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6"/>
            <p:cNvSpPr txBox="1"/>
            <p:nvPr/>
          </p:nvSpPr>
          <p:spPr>
            <a:xfrm>
              <a:off x="97307" y="19050"/>
              <a:ext cx="843326"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48" name="Google Shape;348;p6"/>
          <p:cNvSpPr/>
          <p:nvPr/>
        </p:nvSpPr>
        <p:spPr>
          <a:xfrm>
            <a:off x="12714106" y="7325918"/>
            <a:ext cx="912439" cy="483593"/>
          </a:xfrm>
          <a:custGeom>
            <a:rect b="b" l="l" r="r" t="t"/>
            <a:pathLst>
              <a:path extrusionOk="0" h="483593" w="912439">
                <a:moveTo>
                  <a:pt x="0" y="0"/>
                </a:moveTo>
                <a:lnTo>
                  <a:pt x="912439" y="0"/>
                </a:lnTo>
                <a:lnTo>
                  <a:pt x="912439" y="483593"/>
                </a:lnTo>
                <a:lnTo>
                  <a:pt x="0" y="483593"/>
                </a:lnTo>
                <a:lnTo>
                  <a:pt x="0" y="0"/>
                </a:lnTo>
                <a:close/>
              </a:path>
            </a:pathLst>
          </a:custGeom>
          <a:blipFill rotWithShape="1">
            <a:blip r:embed="rId3">
              <a:alphaModFix/>
            </a:blip>
            <a:stretch>
              <a:fillRect b="0" l="0" r="0" t="0"/>
            </a:stretch>
          </a:blipFill>
          <a:ln>
            <a:noFill/>
          </a:ln>
        </p:spPr>
      </p:sp>
      <p:sp>
        <p:nvSpPr>
          <p:cNvPr id="349" name="Google Shape;349;p6"/>
          <p:cNvSpPr txBox="1"/>
          <p:nvPr/>
        </p:nvSpPr>
        <p:spPr>
          <a:xfrm>
            <a:off x="6774116" y="7241399"/>
            <a:ext cx="3707804" cy="700258"/>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4914" u="none" cap="none" strike="noStrike">
                <a:solidFill>
                  <a:srgbClr val="000000"/>
                </a:solidFill>
                <a:latin typeface="Poppins"/>
                <a:ea typeface="Poppins"/>
                <a:cs typeface="Poppins"/>
                <a:sym typeface="Poppins"/>
              </a:rPr>
              <a:t>Next slide</a:t>
            </a:r>
            <a:endParaRPr/>
          </a:p>
        </p:txBody>
      </p:sp>
      <p:grpSp>
        <p:nvGrpSpPr>
          <p:cNvPr id="350" name="Google Shape;350;p6"/>
          <p:cNvGrpSpPr/>
          <p:nvPr/>
        </p:nvGrpSpPr>
        <p:grpSpPr>
          <a:xfrm>
            <a:off x="-2049427" y="8509108"/>
            <a:ext cx="8081941" cy="1777892"/>
            <a:chOff x="0" y="-57150"/>
            <a:chExt cx="857694" cy="188678"/>
          </a:xfrm>
        </p:grpSpPr>
        <p:sp>
          <p:nvSpPr>
            <p:cNvPr id="351" name="Google Shape;351;p6"/>
            <p:cNvSpPr/>
            <p:nvPr/>
          </p:nvSpPr>
          <p:spPr>
            <a:xfrm>
              <a:off x="0" y="0"/>
              <a:ext cx="857694" cy="131528"/>
            </a:xfrm>
            <a:custGeom>
              <a:rect b="b" l="l" r="r" t="t"/>
              <a:pathLst>
                <a:path extrusionOk="0" h="131528" w="857694">
                  <a:moveTo>
                    <a:pt x="654494" y="0"/>
                  </a:moveTo>
                  <a:lnTo>
                    <a:pt x="0" y="0"/>
                  </a:lnTo>
                  <a:lnTo>
                    <a:pt x="203200" y="131528"/>
                  </a:lnTo>
                  <a:lnTo>
                    <a:pt x="857694" y="131528"/>
                  </a:lnTo>
                  <a:lnTo>
                    <a:pt x="654494" y="0"/>
                  </a:lnTo>
                  <a:close/>
                </a:path>
              </a:pathLst>
            </a:custGeom>
            <a:solidFill>
              <a:srgbClr val="FBA834"/>
            </a:solidFill>
            <a:ln>
              <a:noFill/>
            </a:ln>
          </p:spPr>
        </p:sp>
        <p:sp>
          <p:nvSpPr>
            <p:cNvPr id="352" name="Google Shape;352;p6"/>
            <p:cNvSpPr txBox="1"/>
            <p:nvPr/>
          </p:nvSpPr>
          <p:spPr>
            <a:xfrm>
              <a:off x="101600" y="-57150"/>
              <a:ext cx="654494" cy="18867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3" name="Google Shape;353;p6"/>
          <p:cNvGrpSpPr/>
          <p:nvPr/>
        </p:nvGrpSpPr>
        <p:grpSpPr>
          <a:xfrm>
            <a:off x="12714106" y="-538518"/>
            <a:ext cx="8081941" cy="1777892"/>
            <a:chOff x="0" y="-57150"/>
            <a:chExt cx="857694" cy="188678"/>
          </a:xfrm>
        </p:grpSpPr>
        <p:sp>
          <p:nvSpPr>
            <p:cNvPr id="354" name="Google Shape;354;p6"/>
            <p:cNvSpPr/>
            <p:nvPr/>
          </p:nvSpPr>
          <p:spPr>
            <a:xfrm>
              <a:off x="0" y="0"/>
              <a:ext cx="857694" cy="131528"/>
            </a:xfrm>
            <a:custGeom>
              <a:rect b="b" l="l" r="r" t="t"/>
              <a:pathLst>
                <a:path extrusionOk="0" h="131528" w="857694">
                  <a:moveTo>
                    <a:pt x="654494" y="0"/>
                  </a:moveTo>
                  <a:lnTo>
                    <a:pt x="0" y="0"/>
                  </a:lnTo>
                  <a:lnTo>
                    <a:pt x="203200" y="131528"/>
                  </a:lnTo>
                  <a:lnTo>
                    <a:pt x="857694" y="131528"/>
                  </a:lnTo>
                  <a:lnTo>
                    <a:pt x="654494" y="0"/>
                  </a:lnTo>
                  <a:close/>
                </a:path>
              </a:pathLst>
            </a:custGeom>
            <a:solidFill>
              <a:srgbClr val="FBA834"/>
            </a:solidFill>
            <a:ln>
              <a:noFill/>
            </a:ln>
          </p:spPr>
        </p:sp>
        <p:sp>
          <p:nvSpPr>
            <p:cNvPr id="355" name="Google Shape;355;p6"/>
            <p:cNvSpPr txBox="1"/>
            <p:nvPr/>
          </p:nvSpPr>
          <p:spPr>
            <a:xfrm>
              <a:off x="101600" y="-57150"/>
              <a:ext cx="654494" cy="18867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56" name="Google Shape;356;p6"/>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4AAD"/>
            </a:gs>
            <a:gs pos="100000">
              <a:srgbClr val="38287B"/>
            </a:gs>
          </a:gsLst>
          <a:lin ang="5400012" scaled="0"/>
        </a:gradFill>
      </p:bgPr>
    </p:bg>
    <p:spTree>
      <p:nvGrpSpPr>
        <p:cNvPr id="360" name="Shape 360"/>
        <p:cNvGrpSpPr/>
        <p:nvPr/>
      </p:nvGrpSpPr>
      <p:grpSpPr>
        <a:xfrm>
          <a:off x="0" y="0"/>
          <a:ext cx="0" cy="0"/>
          <a:chOff x="0" y="0"/>
          <a:chExt cx="0" cy="0"/>
        </a:xfrm>
      </p:grpSpPr>
      <p:grpSp>
        <p:nvGrpSpPr>
          <p:cNvPr id="361" name="Google Shape;361;g3211cf2cbe5_0_3"/>
          <p:cNvGrpSpPr/>
          <p:nvPr/>
        </p:nvGrpSpPr>
        <p:grpSpPr>
          <a:xfrm>
            <a:off x="-1963102" y="9130500"/>
            <a:ext cx="22403378" cy="1156501"/>
            <a:chOff x="0" y="-57150"/>
            <a:chExt cx="2377546" cy="122733"/>
          </a:xfrm>
        </p:grpSpPr>
        <p:sp>
          <p:nvSpPr>
            <p:cNvPr id="362" name="Google Shape;362;g3211cf2cbe5_0_3"/>
            <p:cNvSpPr/>
            <p:nvPr/>
          </p:nvSpPr>
          <p:spPr>
            <a:xfrm>
              <a:off x="0" y="0"/>
              <a:ext cx="2377546" cy="65583"/>
            </a:xfrm>
            <a:custGeom>
              <a:rect b="b" l="l" r="r" t="t"/>
              <a:pathLst>
                <a:path extrusionOk="0" h="65583" w="2377546">
                  <a:moveTo>
                    <a:pt x="2174346" y="0"/>
                  </a:moveTo>
                  <a:lnTo>
                    <a:pt x="0" y="0"/>
                  </a:lnTo>
                  <a:lnTo>
                    <a:pt x="203200" y="65583"/>
                  </a:lnTo>
                  <a:lnTo>
                    <a:pt x="2377546" y="65583"/>
                  </a:lnTo>
                  <a:lnTo>
                    <a:pt x="2174346" y="0"/>
                  </a:lnTo>
                  <a:close/>
                </a:path>
              </a:pathLst>
            </a:custGeom>
            <a:solidFill>
              <a:srgbClr val="FBA834"/>
            </a:solidFill>
            <a:ln>
              <a:noFill/>
            </a:ln>
          </p:spPr>
        </p:sp>
        <p:sp>
          <p:nvSpPr>
            <p:cNvPr id="363" name="Google Shape;363;g3211cf2cbe5_0_3"/>
            <p:cNvSpPr txBox="1"/>
            <p:nvPr/>
          </p:nvSpPr>
          <p:spPr>
            <a:xfrm>
              <a:off x="101600" y="-57150"/>
              <a:ext cx="2174400" cy="122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64" name="Google Shape;364;g3211cf2cbe5_0_3"/>
          <p:cNvSpPr txBox="1"/>
          <p:nvPr/>
        </p:nvSpPr>
        <p:spPr>
          <a:xfrm>
            <a:off x="3226936" y="315531"/>
            <a:ext cx="11834100" cy="132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8610">
                <a:solidFill>
                  <a:srgbClr val="FFFFFF"/>
                </a:solidFill>
                <a:latin typeface="Montserrat"/>
                <a:ea typeface="Montserrat"/>
                <a:cs typeface="Montserrat"/>
                <a:sym typeface="Montserrat"/>
              </a:rPr>
              <a:t>MODEL SELECTION</a:t>
            </a:r>
            <a:endParaRPr/>
          </a:p>
        </p:txBody>
      </p:sp>
      <p:grpSp>
        <p:nvGrpSpPr>
          <p:cNvPr id="365" name="Google Shape;365;g3211cf2cbe5_0_3"/>
          <p:cNvGrpSpPr/>
          <p:nvPr/>
        </p:nvGrpSpPr>
        <p:grpSpPr>
          <a:xfrm>
            <a:off x="2452383" y="2931191"/>
            <a:ext cx="4835645" cy="1545779"/>
            <a:chOff x="0" y="-57150"/>
            <a:chExt cx="1273577" cy="407116"/>
          </a:xfrm>
        </p:grpSpPr>
        <p:sp>
          <p:nvSpPr>
            <p:cNvPr id="366" name="Google Shape;366;g3211cf2cbe5_0_3"/>
            <p:cNvSpPr/>
            <p:nvPr/>
          </p:nvSpPr>
          <p:spPr>
            <a:xfrm>
              <a:off x="0" y="0"/>
              <a:ext cx="1273577" cy="349966"/>
            </a:xfrm>
            <a:custGeom>
              <a:rect b="b" l="l" r="r" t="t"/>
              <a:pathLst>
                <a:path extrusionOk="0" h="349966" w="1273577">
                  <a:moveTo>
                    <a:pt x="81652" y="0"/>
                  </a:moveTo>
                  <a:lnTo>
                    <a:pt x="1191925" y="0"/>
                  </a:lnTo>
                  <a:cubicBezTo>
                    <a:pt x="1237020" y="0"/>
                    <a:pt x="1273577" y="36557"/>
                    <a:pt x="1273577" y="81652"/>
                  </a:cubicBezTo>
                  <a:lnTo>
                    <a:pt x="1273577" y="268314"/>
                  </a:lnTo>
                  <a:cubicBezTo>
                    <a:pt x="1273577" y="313409"/>
                    <a:pt x="1237020" y="349966"/>
                    <a:pt x="1191925" y="349966"/>
                  </a:cubicBezTo>
                  <a:lnTo>
                    <a:pt x="81652" y="349966"/>
                  </a:lnTo>
                  <a:cubicBezTo>
                    <a:pt x="36557" y="349966"/>
                    <a:pt x="0" y="313409"/>
                    <a:pt x="0" y="268314"/>
                  </a:cubicBezTo>
                  <a:lnTo>
                    <a:pt x="0" y="81652"/>
                  </a:lnTo>
                  <a:cubicBezTo>
                    <a:pt x="0" y="36557"/>
                    <a:pt x="36557" y="0"/>
                    <a:pt x="81652" y="0"/>
                  </a:cubicBezTo>
                  <a:close/>
                </a:path>
              </a:pathLst>
            </a:custGeom>
            <a:solidFill>
              <a:srgbClr val="FBA8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g3211cf2cbe5_0_3"/>
            <p:cNvSpPr txBox="1"/>
            <p:nvPr/>
          </p:nvSpPr>
          <p:spPr>
            <a:xfrm>
              <a:off x="0" y="-57150"/>
              <a:ext cx="1273500" cy="4071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8" name="Google Shape;368;g3211cf2cbe5_0_3"/>
          <p:cNvGrpSpPr/>
          <p:nvPr/>
        </p:nvGrpSpPr>
        <p:grpSpPr>
          <a:xfrm>
            <a:off x="11053909" y="2931188"/>
            <a:ext cx="4717447" cy="1605109"/>
            <a:chOff x="0" y="-57150"/>
            <a:chExt cx="1242447" cy="422742"/>
          </a:xfrm>
        </p:grpSpPr>
        <p:sp>
          <p:nvSpPr>
            <p:cNvPr id="369" name="Google Shape;369;g3211cf2cbe5_0_3"/>
            <p:cNvSpPr/>
            <p:nvPr/>
          </p:nvSpPr>
          <p:spPr>
            <a:xfrm>
              <a:off x="0" y="0"/>
              <a:ext cx="1242447" cy="365592"/>
            </a:xfrm>
            <a:custGeom>
              <a:rect b="b" l="l" r="r" t="t"/>
              <a:pathLst>
                <a:path extrusionOk="0" h="365592" w="1242447">
                  <a:moveTo>
                    <a:pt x="83698" y="0"/>
                  </a:moveTo>
                  <a:lnTo>
                    <a:pt x="1158749" y="0"/>
                  </a:lnTo>
                  <a:cubicBezTo>
                    <a:pt x="1180947" y="0"/>
                    <a:pt x="1202236" y="8818"/>
                    <a:pt x="1217933" y="24515"/>
                  </a:cubicBezTo>
                  <a:cubicBezTo>
                    <a:pt x="1233629" y="40211"/>
                    <a:pt x="1242447" y="61500"/>
                    <a:pt x="1242447" y="83698"/>
                  </a:cubicBezTo>
                  <a:lnTo>
                    <a:pt x="1242447" y="281894"/>
                  </a:lnTo>
                  <a:cubicBezTo>
                    <a:pt x="1242447" y="304092"/>
                    <a:pt x="1233629" y="325381"/>
                    <a:pt x="1217933" y="341077"/>
                  </a:cubicBezTo>
                  <a:cubicBezTo>
                    <a:pt x="1202236" y="356774"/>
                    <a:pt x="1180947" y="365592"/>
                    <a:pt x="1158749" y="365592"/>
                  </a:cubicBezTo>
                  <a:lnTo>
                    <a:pt x="83698" y="365592"/>
                  </a:lnTo>
                  <a:cubicBezTo>
                    <a:pt x="61500" y="365592"/>
                    <a:pt x="40211" y="356774"/>
                    <a:pt x="24515" y="341077"/>
                  </a:cubicBezTo>
                  <a:cubicBezTo>
                    <a:pt x="8818" y="325381"/>
                    <a:pt x="0" y="304092"/>
                    <a:pt x="0" y="281894"/>
                  </a:cubicBezTo>
                  <a:lnTo>
                    <a:pt x="0" y="83698"/>
                  </a:lnTo>
                  <a:cubicBezTo>
                    <a:pt x="0" y="61500"/>
                    <a:pt x="8818" y="40211"/>
                    <a:pt x="24515" y="24515"/>
                  </a:cubicBezTo>
                  <a:cubicBezTo>
                    <a:pt x="40211" y="8818"/>
                    <a:pt x="61500" y="0"/>
                    <a:pt x="83698" y="0"/>
                  </a:cubicBezTo>
                  <a:close/>
                </a:path>
              </a:pathLst>
            </a:custGeom>
            <a:solidFill>
              <a:srgbClr val="FBA8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g3211cf2cbe5_0_3"/>
            <p:cNvSpPr txBox="1"/>
            <p:nvPr/>
          </p:nvSpPr>
          <p:spPr>
            <a:xfrm>
              <a:off x="0" y="-57150"/>
              <a:ext cx="1242300" cy="422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371" name="Google Shape;371;g3211cf2cbe5_0_3"/>
          <p:cNvCxnSpPr/>
          <p:nvPr/>
        </p:nvCxnSpPr>
        <p:spPr>
          <a:xfrm rot="10800000">
            <a:off x="17868900" y="1228427"/>
            <a:ext cx="0" cy="7226700"/>
          </a:xfrm>
          <a:prstGeom prst="straightConnector1">
            <a:avLst/>
          </a:prstGeom>
          <a:noFill/>
          <a:ln cap="flat" cmpd="sng" w="19050">
            <a:solidFill>
              <a:srgbClr val="FFFFFF"/>
            </a:solidFill>
            <a:prstDash val="solid"/>
            <a:round/>
            <a:headEnd len="sm" w="sm" type="none"/>
            <a:tailEnd len="sm" w="sm" type="none"/>
          </a:ln>
        </p:spPr>
      </p:cxnSp>
      <p:cxnSp>
        <p:nvCxnSpPr>
          <p:cNvPr id="372" name="Google Shape;372;g3211cf2cbe5_0_3"/>
          <p:cNvCxnSpPr/>
          <p:nvPr/>
        </p:nvCxnSpPr>
        <p:spPr>
          <a:xfrm rot="10800000">
            <a:off x="495300" y="1228427"/>
            <a:ext cx="0" cy="7226700"/>
          </a:xfrm>
          <a:prstGeom prst="straightConnector1">
            <a:avLst/>
          </a:prstGeom>
          <a:noFill/>
          <a:ln cap="flat" cmpd="sng" w="19050">
            <a:solidFill>
              <a:srgbClr val="FFFFFF"/>
            </a:solidFill>
            <a:prstDash val="solid"/>
            <a:round/>
            <a:headEnd len="sm" w="sm" type="none"/>
            <a:tailEnd len="sm" w="sm" type="none"/>
          </a:ln>
        </p:spPr>
      </p:cxnSp>
      <p:sp>
        <p:nvSpPr>
          <p:cNvPr id="373" name="Google Shape;373;g3211cf2cbe5_0_3"/>
          <p:cNvSpPr txBox="1"/>
          <p:nvPr/>
        </p:nvSpPr>
        <p:spPr>
          <a:xfrm>
            <a:off x="1536150" y="4657225"/>
            <a:ext cx="7420200" cy="4122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Font typeface="Arial"/>
              <a:buNone/>
            </a:pPr>
            <a:r>
              <a:rPr b="1" lang="en-US" sz="2678">
                <a:solidFill>
                  <a:srgbClr val="D9D9D9"/>
                </a:solidFill>
                <a:latin typeface="Poppins"/>
                <a:ea typeface="Poppins"/>
                <a:cs typeface="Poppins"/>
                <a:sym typeface="Poppins"/>
              </a:rPr>
              <a:t>Pros:</a:t>
            </a:r>
            <a:endParaRPr b="1" sz="2678">
              <a:solidFill>
                <a:srgbClr val="D9D9D9"/>
              </a:solidFill>
              <a:latin typeface="Poppins"/>
              <a:ea typeface="Poppins"/>
              <a:cs typeface="Poppins"/>
              <a:sym typeface="Poppins"/>
            </a:endParaRPr>
          </a:p>
          <a:p>
            <a:pPr indent="-398653" lvl="0" marL="457200" rtl="0" algn="l">
              <a:spcBef>
                <a:spcPts val="0"/>
              </a:spcBef>
              <a:spcAft>
                <a:spcPts val="0"/>
              </a:spcAft>
              <a:buClr>
                <a:srgbClr val="D9D9D9"/>
              </a:buClr>
              <a:buSzPts val="2678"/>
              <a:buFont typeface="Poppins"/>
              <a:buChar char="●"/>
            </a:pPr>
            <a:r>
              <a:rPr b="1" lang="en-US" sz="2678">
                <a:solidFill>
                  <a:srgbClr val="D9D9D9"/>
                </a:solidFill>
                <a:latin typeface="Poppins"/>
                <a:ea typeface="Poppins"/>
                <a:cs typeface="Poppins"/>
                <a:sym typeface="Poppins"/>
              </a:rPr>
              <a:t>Simple to use</a:t>
            </a:r>
            <a:endParaRPr b="1" sz="2678">
              <a:solidFill>
                <a:srgbClr val="D9D9D9"/>
              </a:solidFill>
              <a:latin typeface="Poppins"/>
              <a:ea typeface="Poppins"/>
              <a:cs typeface="Poppins"/>
              <a:sym typeface="Poppins"/>
            </a:endParaRPr>
          </a:p>
          <a:p>
            <a:pPr indent="-398653" lvl="0" marL="457200" rtl="0" algn="l">
              <a:spcBef>
                <a:spcPts val="0"/>
              </a:spcBef>
              <a:spcAft>
                <a:spcPts val="0"/>
              </a:spcAft>
              <a:buClr>
                <a:srgbClr val="D9D9D9"/>
              </a:buClr>
              <a:buSzPts val="2678"/>
              <a:buFont typeface="Poppins"/>
              <a:buChar char="●"/>
            </a:pPr>
            <a:r>
              <a:rPr b="1" lang="en-US" sz="2678">
                <a:solidFill>
                  <a:srgbClr val="D9D9D9"/>
                </a:solidFill>
                <a:latin typeface="Poppins"/>
                <a:ea typeface="Poppins"/>
                <a:cs typeface="Poppins"/>
                <a:sym typeface="Poppins"/>
              </a:rPr>
              <a:t>Easy to train</a:t>
            </a:r>
            <a:endParaRPr b="1" sz="2678">
              <a:solidFill>
                <a:srgbClr val="D9D9D9"/>
              </a:solidFill>
              <a:latin typeface="Poppins"/>
              <a:ea typeface="Poppins"/>
              <a:cs typeface="Poppins"/>
              <a:sym typeface="Poppins"/>
            </a:endParaRPr>
          </a:p>
          <a:p>
            <a:pPr indent="-398653" lvl="0" marL="457200" rtl="0" algn="l">
              <a:spcBef>
                <a:spcPts val="0"/>
              </a:spcBef>
              <a:spcAft>
                <a:spcPts val="0"/>
              </a:spcAft>
              <a:buClr>
                <a:srgbClr val="D9D9D9"/>
              </a:buClr>
              <a:buSzPts val="2678"/>
              <a:buFont typeface="Poppins"/>
              <a:buChar char="●"/>
            </a:pPr>
            <a:r>
              <a:rPr b="1" lang="en-US" sz="2678">
                <a:solidFill>
                  <a:srgbClr val="D9D9D9"/>
                </a:solidFill>
                <a:latin typeface="Poppins"/>
                <a:ea typeface="Poppins"/>
                <a:cs typeface="Poppins"/>
                <a:sym typeface="Poppins"/>
              </a:rPr>
              <a:t>Looks at combinations of multiple variables that could be confounding</a:t>
            </a:r>
            <a:endParaRPr b="1" sz="2678">
              <a:solidFill>
                <a:srgbClr val="D9D9D9"/>
              </a:solidFill>
              <a:latin typeface="Poppins"/>
              <a:ea typeface="Poppins"/>
              <a:cs typeface="Poppins"/>
              <a:sym typeface="Poppins"/>
            </a:endParaRPr>
          </a:p>
          <a:p>
            <a:pPr indent="0" lvl="0" marL="0" rtl="0" algn="l">
              <a:spcBef>
                <a:spcPts val="0"/>
              </a:spcBef>
              <a:spcAft>
                <a:spcPts val="0"/>
              </a:spcAft>
              <a:buClr>
                <a:schemeClr val="dk1"/>
              </a:buClr>
              <a:buFont typeface="Arial"/>
              <a:buNone/>
            </a:pPr>
            <a:r>
              <a:t/>
            </a:r>
            <a:endParaRPr b="1" sz="2678">
              <a:solidFill>
                <a:srgbClr val="D9D9D9"/>
              </a:solidFill>
              <a:latin typeface="Poppins"/>
              <a:ea typeface="Poppins"/>
              <a:cs typeface="Poppins"/>
              <a:sym typeface="Poppins"/>
            </a:endParaRPr>
          </a:p>
          <a:p>
            <a:pPr indent="0" lvl="0" marL="0" rtl="0" algn="l">
              <a:spcBef>
                <a:spcPts val="0"/>
              </a:spcBef>
              <a:spcAft>
                <a:spcPts val="0"/>
              </a:spcAft>
              <a:buClr>
                <a:schemeClr val="dk1"/>
              </a:buClr>
              <a:buFont typeface="Arial"/>
              <a:buNone/>
            </a:pPr>
            <a:r>
              <a:rPr b="1" lang="en-US" sz="2678">
                <a:solidFill>
                  <a:srgbClr val="D9D9D9"/>
                </a:solidFill>
                <a:latin typeface="Poppins"/>
                <a:ea typeface="Poppins"/>
                <a:cs typeface="Poppins"/>
                <a:sym typeface="Poppins"/>
              </a:rPr>
              <a:t>Cons:</a:t>
            </a:r>
            <a:endParaRPr b="1" sz="2678">
              <a:solidFill>
                <a:srgbClr val="D9D9D9"/>
              </a:solidFill>
              <a:latin typeface="Poppins"/>
              <a:ea typeface="Poppins"/>
              <a:cs typeface="Poppins"/>
              <a:sym typeface="Poppins"/>
            </a:endParaRPr>
          </a:p>
          <a:p>
            <a:pPr indent="-398653" lvl="0" marL="457200" rtl="0" algn="l">
              <a:spcBef>
                <a:spcPts val="0"/>
              </a:spcBef>
              <a:spcAft>
                <a:spcPts val="0"/>
              </a:spcAft>
              <a:buClr>
                <a:srgbClr val="D9D9D9"/>
              </a:buClr>
              <a:buSzPts val="2678"/>
              <a:buFont typeface="Poppins"/>
              <a:buChar char="●"/>
            </a:pPr>
            <a:r>
              <a:rPr b="1" lang="en-US" sz="2678">
                <a:solidFill>
                  <a:srgbClr val="D9D9D9"/>
                </a:solidFill>
                <a:latin typeface="Poppins"/>
                <a:ea typeface="Poppins"/>
                <a:cs typeface="Poppins"/>
                <a:sym typeface="Poppins"/>
              </a:rPr>
              <a:t>Does not account for time-based variation or effects in data, like seasonality</a:t>
            </a:r>
            <a:endParaRPr b="1" sz="2678">
              <a:solidFill>
                <a:srgbClr val="D9D9D9"/>
              </a:solidFill>
              <a:latin typeface="Poppins"/>
              <a:ea typeface="Poppins"/>
              <a:cs typeface="Poppins"/>
              <a:sym typeface="Poppins"/>
            </a:endParaRPr>
          </a:p>
        </p:txBody>
      </p:sp>
      <p:sp>
        <p:nvSpPr>
          <p:cNvPr id="374" name="Google Shape;374;g3211cf2cbe5_0_3"/>
          <p:cNvSpPr txBox="1"/>
          <p:nvPr/>
        </p:nvSpPr>
        <p:spPr>
          <a:xfrm>
            <a:off x="2804866" y="3338409"/>
            <a:ext cx="4030200" cy="538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3499">
                <a:solidFill>
                  <a:srgbClr val="FFFFFF"/>
                </a:solidFill>
                <a:latin typeface="Poppins"/>
                <a:ea typeface="Poppins"/>
                <a:cs typeface="Poppins"/>
                <a:sym typeface="Poppins"/>
              </a:rPr>
              <a:t>Linear Regression</a:t>
            </a:r>
            <a:endParaRPr/>
          </a:p>
        </p:txBody>
      </p:sp>
      <p:sp>
        <p:nvSpPr>
          <p:cNvPr id="375" name="Google Shape;375;g3211cf2cbe5_0_3"/>
          <p:cNvSpPr txBox="1"/>
          <p:nvPr/>
        </p:nvSpPr>
        <p:spPr>
          <a:xfrm>
            <a:off x="10535275" y="4697800"/>
            <a:ext cx="7488000" cy="4946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2678">
                <a:solidFill>
                  <a:srgbClr val="D9D9D9"/>
                </a:solidFill>
                <a:latin typeface="Poppins"/>
                <a:ea typeface="Poppins"/>
                <a:cs typeface="Poppins"/>
                <a:sym typeface="Poppins"/>
              </a:rPr>
              <a:t>Pros:</a:t>
            </a:r>
            <a:endParaRPr b="1" sz="2678">
              <a:solidFill>
                <a:srgbClr val="D9D9D9"/>
              </a:solidFill>
              <a:latin typeface="Poppins"/>
              <a:ea typeface="Poppins"/>
              <a:cs typeface="Poppins"/>
              <a:sym typeface="Poppins"/>
            </a:endParaRPr>
          </a:p>
          <a:p>
            <a:pPr indent="-398653" lvl="0" marL="457200" marR="0" rtl="0" algn="l">
              <a:lnSpc>
                <a:spcPct val="100000"/>
              </a:lnSpc>
              <a:spcBef>
                <a:spcPts val="0"/>
              </a:spcBef>
              <a:spcAft>
                <a:spcPts val="0"/>
              </a:spcAft>
              <a:buClr>
                <a:srgbClr val="D9D9D9"/>
              </a:buClr>
              <a:buSzPts val="2678"/>
              <a:buFont typeface="Poppins"/>
              <a:buChar char="●"/>
            </a:pPr>
            <a:r>
              <a:rPr b="1" lang="en-US" sz="2678">
                <a:solidFill>
                  <a:srgbClr val="D9D9D9"/>
                </a:solidFill>
                <a:latin typeface="Poppins"/>
                <a:ea typeface="Poppins"/>
                <a:cs typeface="Poppins"/>
                <a:sym typeface="Poppins"/>
              </a:rPr>
              <a:t>Can account for time-based effects</a:t>
            </a:r>
            <a:endParaRPr b="1" sz="2678">
              <a:solidFill>
                <a:srgbClr val="D9D9D9"/>
              </a:solidFill>
              <a:latin typeface="Poppins"/>
              <a:ea typeface="Poppins"/>
              <a:cs typeface="Poppins"/>
              <a:sym typeface="Poppins"/>
            </a:endParaRPr>
          </a:p>
          <a:p>
            <a:pPr indent="-398653" lvl="0" marL="457200" marR="0" rtl="0" algn="l">
              <a:lnSpc>
                <a:spcPct val="100000"/>
              </a:lnSpc>
              <a:spcBef>
                <a:spcPts val="0"/>
              </a:spcBef>
              <a:spcAft>
                <a:spcPts val="0"/>
              </a:spcAft>
              <a:buClr>
                <a:srgbClr val="D9D9D9"/>
              </a:buClr>
              <a:buSzPts val="2678"/>
              <a:buFont typeface="Poppins"/>
              <a:buChar char="●"/>
            </a:pPr>
            <a:r>
              <a:rPr b="1" lang="en-US" sz="2678">
                <a:solidFill>
                  <a:srgbClr val="D9D9D9"/>
                </a:solidFill>
                <a:latin typeface="Poppins"/>
                <a:ea typeface="Poppins"/>
                <a:cs typeface="Poppins"/>
                <a:sym typeface="Poppins"/>
              </a:rPr>
              <a:t>Has </a:t>
            </a:r>
            <a:r>
              <a:rPr b="1" lang="en-US" sz="2678">
                <a:solidFill>
                  <a:srgbClr val="D9D9D9"/>
                </a:solidFill>
                <a:latin typeface="Poppins"/>
                <a:ea typeface="Poppins"/>
                <a:cs typeface="Poppins"/>
                <a:sym typeface="Poppins"/>
              </a:rPr>
              <a:t>parameters</a:t>
            </a:r>
            <a:r>
              <a:rPr b="1" lang="en-US" sz="2678">
                <a:solidFill>
                  <a:srgbClr val="D9D9D9"/>
                </a:solidFill>
                <a:latin typeface="Poppins"/>
                <a:ea typeface="Poppins"/>
                <a:cs typeface="Poppins"/>
                <a:sym typeface="Poppins"/>
              </a:rPr>
              <a:t> for increasing complexity of model</a:t>
            </a:r>
            <a:endParaRPr b="1" sz="2678">
              <a:solidFill>
                <a:srgbClr val="D9D9D9"/>
              </a:solidFill>
              <a:latin typeface="Poppins"/>
              <a:ea typeface="Poppins"/>
              <a:cs typeface="Poppins"/>
              <a:sym typeface="Poppins"/>
            </a:endParaRPr>
          </a:p>
          <a:p>
            <a:pPr indent="-398653" lvl="0" marL="457200" marR="0" rtl="0" algn="l">
              <a:lnSpc>
                <a:spcPct val="100000"/>
              </a:lnSpc>
              <a:spcBef>
                <a:spcPts val="0"/>
              </a:spcBef>
              <a:spcAft>
                <a:spcPts val="0"/>
              </a:spcAft>
              <a:buClr>
                <a:srgbClr val="D9D9D9"/>
              </a:buClr>
              <a:buSzPts val="2678"/>
              <a:buFont typeface="Poppins"/>
              <a:buChar char="●"/>
            </a:pPr>
            <a:r>
              <a:rPr b="1" lang="en-US" sz="2678">
                <a:solidFill>
                  <a:srgbClr val="D9D9D9"/>
                </a:solidFill>
                <a:latin typeface="Poppins"/>
                <a:ea typeface="Poppins"/>
                <a:cs typeface="Poppins"/>
                <a:sym typeface="Poppins"/>
              </a:rPr>
              <a:t>Has forecasting built in</a:t>
            </a:r>
            <a:endParaRPr b="1" sz="2678">
              <a:solidFill>
                <a:srgbClr val="D9D9D9"/>
              </a:solidFill>
              <a:latin typeface="Poppins"/>
              <a:ea typeface="Poppins"/>
              <a:cs typeface="Poppins"/>
              <a:sym typeface="Poppins"/>
            </a:endParaRPr>
          </a:p>
          <a:p>
            <a:pPr indent="0" lvl="0" marL="0" marR="0" rtl="0" algn="l">
              <a:lnSpc>
                <a:spcPct val="100000"/>
              </a:lnSpc>
              <a:spcBef>
                <a:spcPts val="0"/>
              </a:spcBef>
              <a:spcAft>
                <a:spcPts val="0"/>
              </a:spcAft>
              <a:buNone/>
            </a:pPr>
            <a:r>
              <a:t/>
            </a:r>
            <a:endParaRPr b="1" sz="2678">
              <a:solidFill>
                <a:srgbClr val="D9D9D9"/>
              </a:solidFill>
              <a:latin typeface="Poppins"/>
              <a:ea typeface="Poppins"/>
              <a:cs typeface="Poppins"/>
              <a:sym typeface="Poppins"/>
            </a:endParaRPr>
          </a:p>
          <a:p>
            <a:pPr indent="0" lvl="0" marL="0" marR="0" rtl="0" algn="l">
              <a:lnSpc>
                <a:spcPct val="100000"/>
              </a:lnSpc>
              <a:spcBef>
                <a:spcPts val="0"/>
              </a:spcBef>
              <a:spcAft>
                <a:spcPts val="0"/>
              </a:spcAft>
              <a:buNone/>
            </a:pPr>
            <a:r>
              <a:rPr b="1" lang="en-US" sz="2678">
                <a:solidFill>
                  <a:srgbClr val="D9D9D9"/>
                </a:solidFill>
                <a:latin typeface="Poppins"/>
                <a:ea typeface="Poppins"/>
                <a:cs typeface="Poppins"/>
                <a:sym typeface="Poppins"/>
              </a:rPr>
              <a:t>Cons:</a:t>
            </a:r>
            <a:endParaRPr b="1" sz="2678">
              <a:solidFill>
                <a:srgbClr val="D9D9D9"/>
              </a:solidFill>
              <a:latin typeface="Poppins"/>
              <a:ea typeface="Poppins"/>
              <a:cs typeface="Poppins"/>
              <a:sym typeface="Poppins"/>
            </a:endParaRPr>
          </a:p>
          <a:p>
            <a:pPr indent="-398653" lvl="0" marL="457200" marR="0" rtl="0" algn="l">
              <a:lnSpc>
                <a:spcPct val="100000"/>
              </a:lnSpc>
              <a:spcBef>
                <a:spcPts val="0"/>
              </a:spcBef>
              <a:spcAft>
                <a:spcPts val="0"/>
              </a:spcAft>
              <a:buClr>
                <a:srgbClr val="D9D9D9"/>
              </a:buClr>
              <a:buSzPts val="2678"/>
              <a:buFont typeface="Poppins"/>
              <a:buChar char="●"/>
            </a:pPr>
            <a:r>
              <a:rPr b="1" lang="en-US" sz="2678">
                <a:solidFill>
                  <a:srgbClr val="D9D9D9"/>
                </a:solidFill>
                <a:latin typeface="Poppins"/>
                <a:ea typeface="Poppins"/>
                <a:cs typeface="Poppins"/>
                <a:sym typeface="Poppins"/>
              </a:rPr>
              <a:t>Takes longer to train</a:t>
            </a:r>
            <a:endParaRPr b="1" sz="2678">
              <a:solidFill>
                <a:srgbClr val="D9D9D9"/>
              </a:solidFill>
              <a:latin typeface="Poppins"/>
              <a:ea typeface="Poppins"/>
              <a:cs typeface="Poppins"/>
              <a:sym typeface="Poppins"/>
            </a:endParaRPr>
          </a:p>
          <a:p>
            <a:pPr indent="-398653" lvl="0" marL="457200" marR="0" rtl="0" algn="l">
              <a:lnSpc>
                <a:spcPct val="100000"/>
              </a:lnSpc>
              <a:spcBef>
                <a:spcPts val="0"/>
              </a:spcBef>
              <a:spcAft>
                <a:spcPts val="0"/>
              </a:spcAft>
              <a:buClr>
                <a:srgbClr val="D9D9D9"/>
              </a:buClr>
              <a:buSzPts val="2678"/>
              <a:buFont typeface="Poppins"/>
              <a:buChar char="●"/>
            </a:pPr>
            <a:r>
              <a:rPr b="1" lang="en-US" sz="2678">
                <a:solidFill>
                  <a:srgbClr val="D9D9D9"/>
                </a:solidFill>
                <a:latin typeface="Poppins"/>
                <a:ea typeface="Poppins"/>
                <a:cs typeface="Poppins"/>
                <a:sym typeface="Poppins"/>
              </a:rPr>
              <a:t>Prone to overfitting if parameters are set too high</a:t>
            </a:r>
            <a:endParaRPr b="1" sz="2678">
              <a:solidFill>
                <a:srgbClr val="D9D9D9"/>
              </a:solidFill>
              <a:latin typeface="Poppins"/>
              <a:ea typeface="Poppins"/>
              <a:cs typeface="Poppins"/>
              <a:sym typeface="Poppins"/>
            </a:endParaRPr>
          </a:p>
          <a:p>
            <a:pPr indent="-398653" lvl="0" marL="457200" marR="0" rtl="0" algn="l">
              <a:lnSpc>
                <a:spcPct val="100000"/>
              </a:lnSpc>
              <a:spcBef>
                <a:spcPts val="0"/>
              </a:spcBef>
              <a:spcAft>
                <a:spcPts val="0"/>
              </a:spcAft>
              <a:buClr>
                <a:srgbClr val="D9D9D9"/>
              </a:buClr>
              <a:buSzPts val="2678"/>
              <a:buFont typeface="Poppins"/>
              <a:buChar char="●"/>
            </a:pPr>
            <a:r>
              <a:rPr b="1" lang="en-US" sz="2678">
                <a:solidFill>
                  <a:srgbClr val="D9D9D9"/>
                </a:solidFill>
                <a:latin typeface="Poppins"/>
                <a:ea typeface="Poppins"/>
                <a:cs typeface="Poppins"/>
                <a:sym typeface="Poppins"/>
              </a:rPr>
              <a:t>Only looks at a single variable, ignoring confounding variables altogether</a:t>
            </a:r>
            <a:endParaRPr b="1" sz="2678">
              <a:solidFill>
                <a:srgbClr val="D9D9D9"/>
              </a:solidFill>
              <a:latin typeface="Poppins"/>
              <a:ea typeface="Poppins"/>
              <a:cs typeface="Poppins"/>
              <a:sym typeface="Poppins"/>
            </a:endParaRPr>
          </a:p>
        </p:txBody>
      </p:sp>
      <p:sp>
        <p:nvSpPr>
          <p:cNvPr id="376" name="Google Shape;376;g3211cf2cbe5_0_3"/>
          <p:cNvSpPr txBox="1"/>
          <p:nvPr/>
        </p:nvSpPr>
        <p:spPr>
          <a:xfrm>
            <a:off x="11072769" y="3388209"/>
            <a:ext cx="4698600" cy="538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3500">
                <a:solidFill>
                  <a:srgbClr val="FFFFFF"/>
                </a:solidFill>
                <a:latin typeface="Poppins"/>
                <a:ea typeface="Poppins"/>
                <a:cs typeface="Poppins"/>
                <a:sym typeface="Poppins"/>
              </a:rPr>
              <a:t>ARIMA Model</a:t>
            </a:r>
            <a:endParaRPr/>
          </a:p>
        </p:txBody>
      </p:sp>
      <p:sp>
        <p:nvSpPr>
          <p:cNvPr id="377" name="Google Shape;377;g3211cf2cbe5_0_3"/>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4AAD"/>
            </a:gs>
            <a:gs pos="100000">
              <a:srgbClr val="38287B"/>
            </a:gs>
          </a:gsLst>
          <a:lin ang="5400012" scaled="0"/>
        </a:gradFill>
      </p:bgPr>
    </p:bg>
    <p:spTree>
      <p:nvGrpSpPr>
        <p:cNvPr id="381" name="Shape 381"/>
        <p:cNvGrpSpPr/>
        <p:nvPr/>
      </p:nvGrpSpPr>
      <p:grpSpPr>
        <a:xfrm>
          <a:off x="0" y="0"/>
          <a:ext cx="0" cy="0"/>
          <a:chOff x="0" y="0"/>
          <a:chExt cx="0" cy="0"/>
        </a:xfrm>
      </p:grpSpPr>
      <p:grpSp>
        <p:nvGrpSpPr>
          <p:cNvPr id="382" name="Google Shape;382;g3211cf2cbe5_0_28"/>
          <p:cNvGrpSpPr/>
          <p:nvPr/>
        </p:nvGrpSpPr>
        <p:grpSpPr>
          <a:xfrm>
            <a:off x="-1963102" y="9130500"/>
            <a:ext cx="22403378" cy="1156501"/>
            <a:chOff x="0" y="-57150"/>
            <a:chExt cx="2377546" cy="122733"/>
          </a:xfrm>
        </p:grpSpPr>
        <p:sp>
          <p:nvSpPr>
            <p:cNvPr id="383" name="Google Shape;383;g3211cf2cbe5_0_28"/>
            <p:cNvSpPr/>
            <p:nvPr/>
          </p:nvSpPr>
          <p:spPr>
            <a:xfrm>
              <a:off x="0" y="0"/>
              <a:ext cx="2377546" cy="65583"/>
            </a:xfrm>
            <a:custGeom>
              <a:rect b="b" l="l" r="r" t="t"/>
              <a:pathLst>
                <a:path extrusionOk="0" h="65583" w="2377546">
                  <a:moveTo>
                    <a:pt x="2174346" y="0"/>
                  </a:moveTo>
                  <a:lnTo>
                    <a:pt x="0" y="0"/>
                  </a:lnTo>
                  <a:lnTo>
                    <a:pt x="203200" y="65583"/>
                  </a:lnTo>
                  <a:lnTo>
                    <a:pt x="2377546" y="65583"/>
                  </a:lnTo>
                  <a:lnTo>
                    <a:pt x="2174346" y="0"/>
                  </a:lnTo>
                  <a:close/>
                </a:path>
              </a:pathLst>
            </a:custGeom>
            <a:solidFill>
              <a:srgbClr val="FBA834"/>
            </a:solidFill>
            <a:ln>
              <a:noFill/>
            </a:ln>
          </p:spPr>
        </p:sp>
        <p:sp>
          <p:nvSpPr>
            <p:cNvPr id="384" name="Google Shape;384;g3211cf2cbe5_0_28"/>
            <p:cNvSpPr txBox="1"/>
            <p:nvPr/>
          </p:nvSpPr>
          <p:spPr>
            <a:xfrm>
              <a:off x="101600" y="-57150"/>
              <a:ext cx="2174400" cy="122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85" name="Google Shape;385;g3211cf2cbe5_0_28"/>
          <p:cNvSpPr txBox="1"/>
          <p:nvPr/>
        </p:nvSpPr>
        <p:spPr>
          <a:xfrm>
            <a:off x="3226936" y="315531"/>
            <a:ext cx="11834100" cy="132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8610">
                <a:solidFill>
                  <a:srgbClr val="FFFFFF"/>
                </a:solidFill>
                <a:latin typeface="Montserrat"/>
                <a:ea typeface="Montserrat"/>
                <a:cs typeface="Montserrat"/>
                <a:sym typeface="Montserrat"/>
              </a:rPr>
              <a:t>Model</a:t>
            </a:r>
            <a:r>
              <a:rPr b="1" lang="en-US" sz="8610">
                <a:solidFill>
                  <a:srgbClr val="FFFFFF"/>
                </a:solidFill>
                <a:latin typeface="Montserrat"/>
                <a:ea typeface="Montserrat"/>
                <a:cs typeface="Montserrat"/>
                <a:sym typeface="Montserrat"/>
              </a:rPr>
              <a:t> Performance</a:t>
            </a:r>
            <a:endParaRPr/>
          </a:p>
        </p:txBody>
      </p:sp>
      <p:cxnSp>
        <p:nvCxnSpPr>
          <p:cNvPr id="386" name="Google Shape;386;g3211cf2cbe5_0_28"/>
          <p:cNvCxnSpPr/>
          <p:nvPr/>
        </p:nvCxnSpPr>
        <p:spPr>
          <a:xfrm rot="10800000">
            <a:off x="17868900" y="1228427"/>
            <a:ext cx="0" cy="7226700"/>
          </a:xfrm>
          <a:prstGeom prst="straightConnector1">
            <a:avLst/>
          </a:prstGeom>
          <a:noFill/>
          <a:ln cap="flat" cmpd="sng" w="19050">
            <a:solidFill>
              <a:srgbClr val="FFFFFF"/>
            </a:solidFill>
            <a:prstDash val="solid"/>
            <a:round/>
            <a:headEnd len="sm" w="sm" type="none"/>
            <a:tailEnd len="sm" w="sm" type="none"/>
          </a:ln>
        </p:spPr>
      </p:cxnSp>
      <p:cxnSp>
        <p:nvCxnSpPr>
          <p:cNvPr id="387" name="Google Shape;387;g3211cf2cbe5_0_28"/>
          <p:cNvCxnSpPr/>
          <p:nvPr/>
        </p:nvCxnSpPr>
        <p:spPr>
          <a:xfrm rot="10800000">
            <a:off x="495300" y="1228427"/>
            <a:ext cx="0" cy="7226700"/>
          </a:xfrm>
          <a:prstGeom prst="straightConnector1">
            <a:avLst/>
          </a:prstGeom>
          <a:noFill/>
          <a:ln cap="flat" cmpd="sng" w="19050">
            <a:solidFill>
              <a:srgbClr val="FFFFFF"/>
            </a:solidFill>
            <a:prstDash val="solid"/>
            <a:round/>
            <a:headEnd len="sm" w="sm" type="none"/>
            <a:tailEnd len="sm" w="sm" type="none"/>
          </a:ln>
        </p:spPr>
      </p:cxnSp>
      <p:pic>
        <p:nvPicPr>
          <p:cNvPr id="388" name="Google Shape;388;g3211cf2cbe5_0_28"/>
          <p:cNvPicPr preferRelativeResize="0"/>
          <p:nvPr/>
        </p:nvPicPr>
        <p:blipFill>
          <a:blip r:embed="rId3">
            <a:alphaModFix/>
          </a:blip>
          <a:stretch>
            <a:fillRect/>
          </a:stretch>
        </p:blipFill>
        <p:spPr>
          <a:xfrm>
            <a:off x="776188" y="1825013"/>
            <a:ext cx="16811827" cy="6033525"/>
          </a:xfrm>
          <a:prstGeom prst="rect">
            <a:avLst/>
          </a:prstGeom>
          <a:noFill/>
          <a:ln>
            <a:noFill/>
          </a:ln>
        </p:spPr>
      </p:pic>
      <p:cxnSp>
        <p:nvCxnSpPr>
          <p:cNvPr id="389" name="Google Shape;389;g3211cf2cbe5_0_28"/>
          <p:cNvCxnSpPr/>
          <p:nvPr/>
        </p:nvCxnSpPr>
        <p:spPr>
          <a:xfrm>
            <a:off x="6372500" y="3865175"/>
            <a:ext cx="2024400" cy="2586900"/>
          </a:xfrm>
          <a:prstGeom prst="straightConnector1">
            <a:avLst/>
          </a:prstGeom>
          <a:noFill/>
          <a:ln cap="flat" cmpd="sng" w="38100">
            <a:solidFill>
              <a:srgbClr val="FF0000"/>
            </a:solidFill>
            <a:prstDash val="solid"/>
            <a:round/>
            <a:headEnd len="med" w="med" type="none"/>
            <a:tailEnd len="med" w="med" type="triangle"/>
          </a:ln>
        </p:spPr>
      </p:cxnSp>
      <p:sp>
        <p:nvSpPr>
          <p:cNvPr id="390" name="Google Shape;390;g3211cf2cbe5_0_28"/>
          <p:cNvSpPr txBox="1"/>
          <p:nvPr/>
        </p:nvSpPr>
        <p:spPr>
          <a:xfrm>
            <a:off x="6245675" y="3231050"/>
            <a:ext cx="8116800" cy="9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rgbClr val="FF0000"/>
                </a:solidFill>
                <a:latin typeface="Calibri"/>
                <a:ea typeface="Calibri"/>
                <a:cs typeface="Calibri"/>
                <a:sym typeface="Calibri"/>
              </a:rPr>
              <a:t>Linear Regression!</a:t>
            </a:r>
            <a:endParaRPr sz="3200">
              <a:solidFill>
                <a:srgbClr val="FF0000"/>
              </a:solidFill>
              <a:latin typeface="Calibri"/>
              <a:ea typeface="Calibri"/>
              <a:cs typeface="Calibri"/>
              <a:sym typeface="Calibri"/>
            </a:endParaRPr>
          </a:p>
        </p:txBody>
      </p:sp>
      <p:sp>
        <p:nvSpPr>
          <p:cNvPr id="391" name="Google Shape;391;g3211cf2cbe5_0_28"/>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4AAD"/>
            </a:gs>
            <a:gs pos="100000">
              <a:srgbClr val="38287B"/>
            </a:gs>
          </a:gsLst>
          <a:lin ang="5400012" scaled="0"/>
        </a:gradFill>
      </p:bgPr>
    </p:bg>
    <p:spTree>
      <p:nvGrpSpPr>
        <p:cNvPr id="395" name="Shape 395"/>
        <p:cNvGrpSpPr/>
        <p:nvPr/>
      </p:nvGrpSpPr>
      <p:grpSpPr>
        <a:xfrm>
          <a:off x="0" y="0"/>
          <a:ext cx="0" cy="0"/>
          <a:chOff x="0" y="0"/>
          <a:chExt cx="0" cy="0"/>
        </a:xfrm>
      </p:grpSpPr>
      <p:grpSp>
        <p:nvGrpSpPr>
          <p:cNvPr id="396" name="Google Shape;396;g3211cf2cbe5_0_65"/>
          <p:cNvGrpSpPr/>
          <p:nvPr/>
        </p:nvGrpSpPr>
        <p:grpSpPr>
          <a:xfrm>
            <a:off x="-1963102" y="9130500"/>
            <a:ext cx="22403378" cy="1156501"/>
            <a:chOff x="0" y="-57150"/>
            <a:chExt cx="2377546" cy="122733"/>
          </a:xfrm>
        </p:grpSpPr>
        <p:sp>
          <p:nvSpPr>
            <p:cNvPr id="397" name="Google Shape;397;g3211cf2cbe5_0_65"/>
            <p:cNvSpPr/>
            <p:nvPr/>
          </p:nvSpPr>
          <p:spPr>
            <a:xfrm>
              <a:off x="0" y="0"/>
              <a:ext cx="2377546" cy="65583"/>
            </a:xfrm>
            <a:custGeom>
              <a:rect b="b" l="l" r="r" t="t"/>
              <a:pathLst>
                <a:path extrusionOk="0" h="65583" w="2377546">
                  <a:moveTo>
                    <a:pt x="2174346" y="0"/>
                  </a:moveTo>
                  <a:lnTo>
                    <a:pt x="0" y="0"/>
                  </a:lnTo>
                  <a:lnTo>
                    <a:pt x="203200" y="65583"/>
                  </a:lnTo>
                  <a:lnTo>
                    <a:pt x="2377546" y="65583"/>
                  </a:lnTo>
                  <a:lnTo>
                    <a:pt x="2174346" y="0"/>
                  </a:lnTo>
                  <a:close/>
                </a:path>
              </a:pathLst>
            </a:custGeom>
            <a:solidFill>
              <a:srgbClr val="FBA834"/>
            </a:solidFill>
            <a:ln>
              <a:noFill/>
            </a:ln>
          </p:spPr>
        </p:sp>
        <p:sp>
          <p:nvSpPr>
            <p:cNvPr id="398" name="Google Shape;398;g3211cf2cbe5_0_65"/>
            <p:cNvSpPr txBox="1"/>
            <p:nvPr/>
          </p:nvSpPr>
          <p:spPr>
            <a:xfrm>
              <a:off x="101600" y="-57150"/>
              <a:ext cx="2174400" cy="122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99" name="Google Shape;399;g3211cf2cbe5_0_65"/>
          <p:cNvSpPr txBox="1"/>
          <p:nvPr/>
        </p:nvSpPr>
        <p:spPr>
          <a:xfrm>
            <a:off x="3226936" y="315531"/>
            <a:ext cx="11834100" cy="132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8610">
                <a:solidFill>
                  <a:srgbClr val="FFFFFF"/>
                </a:solidFill>
                <a:latin typeface="Montserrat"/>
                <a:ea typeface="Montserrat"/>
                <a:cs typeface="Montserrat"/>
                <a:sym typeface="Montserrat"/>
              </a:rPr>
              <a:t>Model Performance</a:t>
            </a:r>
            <a:endParaRPr b="1" sz="8610">
              <a:solidFill>
                <a:srgbClr val="FFFFFF"/>
              </a:solidFill>
              <a:latin typeface="Montserrat"/>
              <a:ea typeface="Montserrat"/>
              <a:cs typeface="Montserrat"/>
              <a:sym typeface="Montserrat"/>
            </a:endParaRPr>
          </a:p>
        </p:txBody>
      </p:sp>
      <p:grpSp>
        <p:nvGrpSpPr>
          <p:cNvPr id="400" name="Google Shape;400;g3211cf2cbe5_0_65"/>
          <p:cNvGrpSpPr/>
          <p:nvPr/>
        </p:nvGrpSpPr>
        <p:grpSpPr>
          <a:xfrm>
            <a:off x="1553075" y="3159214"/>
            <a:ext cx="4717447" cy="1156495"/>
            <a:chOff x="0" y="-57150"/>
            <a:chExt cx="1242447" cy="422742"/>
          </a:xfrm>
        </p:grpSpPr>
        <p:sp>
          <p:nvSpPr>
            <p:cNvPr id="401" name="Google Shape;401;g3211cf2cbe5_0_65"/>
            <p:cNvSpPr/>
            <p:nvPr/>
          </p:nvSpPr>
          <p:spPr>
            <a:xfrm>
              <a:off x="0" y="0"/>
              <a:ext cx="1242447" cy="365592"/>
            </a:xfrm>
            <a:custGeom>
              <a:rect b="b" l="l" r="r" t="t"/>
              <a:pathLst>
                <a:path extrusionOk="0" h="365592" w="1242447">
                  <a:moveTo>
                    <a:pt x="83698" y="0"/>
                  </a:moveTo>
                  <a:lnTo>
                    <a:pt x="1158749" y="0"/>
                  </a:lnTo>
                  <a:cubicBezTo>
                    <a:pt x="1180947" y="0"/>
                    <a:pt x="1202236" y="8818"/>
                    <a:pt x="1217933" y="24515"/>
                  </a:cubicBezTo>
                  <a:cubicBezTo>
                    <a:pt x="1233629" y="40211"/>
                    <a:pt x="1242447" y="61500"/>
                    <a:pt x="1242447" y="83698"/>
                  </a:cubicBezTo>
                  <a:lnTo>
                    <a:pt x="1242447" y="281894"/>
                  </a:lnTo>
                  <a:cubicBezTo>
                    <a:pt x="1242447" y="304092"/>
                    <a:pt x="1233629" y="325381"/>
                    <a:pt x="1217933" y="341077"/>
                  </a:cubicBezTo>
                  <a:cubicBezTo>
                    <a:pt x="1202236" y="356774"/>
                    <a:pt x="1180947" y="365592"/>
                    <a:pt x="1158749" y="365592"/>
                  </a:cubicBezTo>
                  <a:lnTo>
                    <a:pt x="83698" y="365592"/>
                  </a:lnTo>
                  <a:cubicBezTo>
                    <a:pt x="61500" y="365592"/>
                    <a:pt x="40211" y="356774"/>
                    <a:pt x="24515" y="341077"/>
                  </a:cubicBezTo>
                  <a:cubicBezTo>
                    <a:pt x="8818" y="325381"/>
                    <a:pt x="0" y="304092"/>
                    <a:pt x="0" y="281894"/>
                  </a:cubicBezTo>
                  <a:lnTo>
                    <a:pt x="0" y="83698"/>
                  </a:lnTo>
                  <a:cubicBezTo>
                    <a:pt x="0" y="61500"/>
                    <a:pt x="8818" y="40211"/>
                    <a:pt x="24515" y="24515"/>
                  </a:cubicBezTo>
                  <a:cubicBezTo>
                    <a:pt x="40211" y="8818"/>
                    <a:pt x="61500" y="0"/>
                    <a:pt x="83698" y="0"/>
                  </a:cubicBezTo>
                  <a:close/>
                </a:path>
              </a:pathLst>
            </a:custGeom>
            <a:solidFill>
              <a:srgbClr val="FBA8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g3211cf2cbe5_0_65"/>
            <p:cNvSpPr txBox="1"/>
            <p:nvPr/>
          </p:nvSpPr>
          <p:spPr>
            <a:xfrm>
              <a:off x="0" y="-57150"/>
              <a:ext cx="1242300" cy="422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403" name="Google Shape;403;g3211cf2cbe5_0_65"/>
          <p:cNvCxnSpPr/>
          <p:nvPr/>
        </p:nvCxnSpPr>
        <p:spPr>
          <a:xfrm rot="10800000">
            <a:off x="17868900" y="1228427"/>
            <a:ext cx="0" cy="7226700"/>
          </a:xfrm>
          <a:prstGeom prst="straightConnector1">
            <a:avLst/>
          </a:prstGeom>
          <a:noFill/>
          <a:ln cap="flat" cmpd="sng" w="19050">
            <a:solidFill>
              <a:srgbClr val="FFFFFF"/>
            </a:solidFill>
            <a:prstDash val="solid"/>
            <a:round/>
            <a:headEnd len="sm" w="sm" type="none"/>
            <a:tailEnd len="sm" w="sm" type="none"/>
          </a:ln>
        </p:spPr>
      </p:cxnSp>
      <p:cxnSp>
        <p:nvCxnSpPr>
          <p:cNvPr id="404" name="Google Shape;404;g3211cf2cbe5_0_65"/>
          <p:cNvCxnSpPr/>
          <p:nvPr/>
        </p:nvCxnSpPr>
        <p:spPr>
          <a:xfrm rot="10800000">
            <a:off x="495300" y="1228427"/>
            <a:ext cx="0" cy="7226700"/>
          </a:xfrm>
          <a:prstGeom prst="straightConnector1">
            <a:avLst/>
          </a:prstGeom>
          <a:noFill/>
          <a:ln cap="flat" cmpd="sng" w="19050">
            <a:solidFill>
              <a:srgbClr val="FFFFFF"/>
            </a:solidFill>
            <a:prstDash val="solid"/>
            <a:round/>
            <a:headEnd len="sm" w="sm" type="none"/>
            <a:tailEnd len="sm" w="sm" type="none"/>
          </a:ln>
        </p:spPr>
      </p:cxnSp>
      <p:sp>
        <p:nvSpPr>
          <p:cNvPr id="405" name="Google Shape;405;g3211cf2cbe5_0_65"/>
          <p:cNvSpPr txBox="1"/>
          <p:nvPr/>
        </p:nvSpPr>
        <p:spPr>
          <a:xfrm>
            <a:off x="1571932" y="3616221"/>
            <a:ext cx="4698600" cy="461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3000">
                <a:solidFill>
                  <a:srgbClr val="FFFFFF"/>
                </a:solidFill>
                <a:latin typeface="Poppins"/>
                <a:ea typeface="Poppins"/>
                <a:cs typeface="Poppins"/>
                <a:sym typeface="Poppins"/>
              </a:rPr>
              <a:t>LR </a:t>
            </a:r>
            <a:r>
              <a:rPr lang="en-US" sz="3000">
                <a:solidFill>
                  <a:srgbClr val="FFFFFF"/>
                </a:solidFill>
                <a:latin typeface="Poppins"/>
                <a:ea typeface="Poppins"/>
                <a:cs typeface="Poppins"/>
                <a:sym typeface="Poppins"/>
              </a:rPr>
              <a:t>performed the best!</a:t>
            </a:r>
            <a:endParaRPr sz="900"/>
          </a:p>
        </p:txBody>
      </p:sp>
      <p:sp>
        <p:nvSpPr>
          <p:cNvPr id="406" name="Google Shape;406;g3211cf2cbe5_0_65"/>
          <p:cNvSpPr/>
          <p:nvPr/>
        </p:nvSpPr>
        <p:spPr>
          <a:xfrm>
            <a:off x="6031300" y="2247725"/>
            <a:ext cx="2258100" cy="7611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407" name="Google Shape;407;g3211cf2cbe5_0_65"/>
          <p:cNvPicPr preferRelativeResize="0"/>
          <p:nvPr/>
        </p:nvPicPr>
        <p:blipFill>
          <a:blip r:embed="rId3">
            <a:alphaModFix/>
          </a:blip>
          <a:stretch>
            <a:fillRect/>
          </a:stretch>
        </p:blipFill>
        <p:spPr>
          <a:xfrm>
            <a:off x="9153975" y="2029225"/>
            <a:ext cx="2475225" cy="7457751"/>
          </a:xfrm>
          <a:prstGeom prst="rect">
            <a:avLst/>
          </a:prstGeom>
          <a:noFill/>
          <a:ln>
            <a:noFill/>
          </a:ln>
        </p:spPr>
      </p:pic>
      <p:sp>
        <p:nvSpPr>
          <p:cNvPr id="408" name="Google Shape;408;g3211cf2cbe5_0_65"/>
          <p:cNvSpPr/>
          <p:nvPr/>
        </p:nvSpPr>
        <p:spPr>
          <a:xfrm>
            <a:off x="8514875" y="2141975"/>
            <a:ext cx="3522900" cy="972600"/>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09" name="Google Shape;409;g3211cf2cbe5_0_65"/>
          <p:cNvSpPr txBox="1"/>
          <p:nvPr/>
        </p:nvSpPr>
        <p:spPr>
          <a:xfrm>
            <a:off x="1183725" y="4669950"/>
            <a:ext cx="8116800" cy="357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3000">
                <a:solidFill>
                  <a:srgbClr val="FFFFFF"/>
                </a:solidFill>
                <a:latin typeface="Poppins"/>
                <a:ea typeface="Poppins"/>
                <a:cs typeface="Poppins"/>
                <a:sym typeface="Poppins"/>
              </a:rPr>
              <a:t>We suppose this is because </a:t>
            </a:r>
            <a:r>
              <a:rPr lang="en-US" sz="3000">
                <a:solidFill>
                  <a:schemeClr val="lt1"/>
                </a:solidFill>
                <a:latin typeface="Poppins"/>
                <a:ea typeface="Poppins"/>
                <a:cs typeface="Poppins"/>
                <a:sym typeface="Poppins"/>
              </a:rPr>
              <a:t>Linear Regression can take advantage of the many different variables provided, while </a:t>
            </a:r>
            <a:r>
              <a:rPr lang="en-US" sz="3000">
                <a:solidFill>
                  <a:srgbClr val="FFFFFF"/>
                </a:solidFill>
                <a:latin typeface="Poppins"/>
                <a:ea typeface="Poppins"/>
                <a:cs typeface="Poppins"/>
                <a:sym typeface="Poppins"/>
              </a:rPr>
              <a:t>ARIMA can’t (it predicts future U3 values from only U3 values).</a:t>
            </a:r>
            <a:endParaRPr sz="3000">
              <a:solidFill>
                <a:srgbClr val="FFFFFF"/>
              </a:solidFill>
              <a:latin typeface="Poppins"/>
              <a:ea typeface="Poppins"/>
              <a:cs typeface="Poppins"/>
              <a:sym typeface="Poppins"/>
            </a:endParaRPr>
          </a:p>
        </p:txBody>
      </p:sp>
      <p:sp>
        <p:nvSpPr>
          <p:cNvPr id="410" name="Google Shape;410;g3211cf2cbe5_0_65"/>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4AAD"/>
            </a:gs>
            <a:gs pos="100000">
              <a:srgbClr val="38287B"/>
            </a:gs>
          </a:gsLst>
          <a:lin ang="5400000" scaled="0"/>
        </a:gradFill>
      </p:bgPr>
    </p:bg>
    <p:spTree>
      <p:nvGrpSpPr>
        <p:cNvPr id="96" name="Shape 96"/>
        <p:cNvGrpSpPr/>
        <p:nvPr/>
      </p:nvGrpSpPr>
      <p:grpSpPr>
        <a:xfrm>
          <a:off x="0" y="0"/>
          <a:ext cx="0" cy="0"/>
          <a:chOff x="0" y="0"/>
          <a:chExt cx="0" cy="0"/>
        </a:xfrm>
      </p:grpSpPr>
      <p:sp>
        <p:nvSpPr>
          <p:cNvPr id="97" name="Google Shape;97;p2"/>
          <p:cNvSpPr/>
          <p:nvPr/>
        </p:nvSpPr>
        <p:spPr>
          <a:xfrm>
            <a:off x="15450440" y="-373752"/>
            <a:ext cx="3371492" cy="4153142"/>
          </a:xfrm>
          <a:custGeom>
            <a:rect b="b" l="l" r="r" t="t"/>
            <a:pathLst>
              <a:path extrusionOk="0" h="643430" w="522332">
                <a:moveTo>
                  <a:pt x="0" y="0"/>
                </a:moveTo>
                <a:lnTo>
                  <a:pt x="522332" y="0"/>
                </a:lnTo>
                <a:lnTo>
                  <a:pt x="522332" y="643430"/>
                </a:lnTo>
                <a:lnTo>
                  <a:pt x="0" y="643430"/>
                </a:lnTo>
                <a:close/>
              </a:path>
            </a:pathLst>
          </a:custGeom>
          <a:blipFill rotWithShape="1">
            <a:blip r:embed="rId3">
              <a:alphaModFix/>
            </a:blip>
            <a:stretch>
              <a:fillRect b="0" l="-56645" r="-28234" t="0"/>
            </a:stretch>
          </a:blipFill>
          <a:ln>
            <a:noFill/>
          </a:ln>
        </p:spPr>
      </p:sp>
      <p:grpSp>
        <p:nvGrpSpPr>
          <p:cNvPr id="98" name="Google Shape;98;p2"/>
          <p:cNvGrpSpPr/>
          <p:nvPr/>
        </p:nvGrpSpPr>
        <p:grpSpPr>
          <a:xfrm>
            <a:off x="9400636" y="3933511"/>
            <a:ext cx="5515872" cy="1328553"/>
            <a:chOff x="0" y="-57150"/>
            <a:chExt cx="1452740" cy="349907"/>
          </a:xfrm>
        </p:grpSpPr>
        <p:sp>
          <p:nvSpPr>
            <p:cNvPr id="99" name="Google Shape;99;p2"/>
            <p:cNvSpPr/>
            <p:nvPr/>
          </p:nvSpPr>
          <p:spPr>
            <a:xfrm>
              <a:off x="0" y="0"/>
              <a:ext cx="1452740" cy="292757"/>
            </a:xfrm>
            <a:custGeom>
              <a:rect b="b" l="l" r="r" t="t"/>
              <a:pathLst>
                <a:path extrusionOk="0" h="292757" w="1452740">
                  <a:moveTo>
                    <a:pt x="71582" y="0"/>
                  </a:moveTo>
                  <a:lnTo>
                    <a:pt x="1381158" y="0"/>
                  </a:lnTo>
                  <a:cubicBezTo>
                    <a:pt x="1420691" y="0"/>
                    <a:pt x="1452740" y="32048"/>
                    <a:pt x="1452740" y="71582"/>
                  </a:cubicBezTo>
                  <a:lnTo>
                    <a:pt x="1452740" y="221175"/>
                  </a:lnTo>
                  <a:cubicBezTo>
                    <a:pt x="1452740" y="260709"/>
                    <a:pt x="1420691" y="292757"/>
                    <a:pt x="1381158" y="292757"/>
                  </a:cubicBezTo>
                  <a:lnTo>
                    <a:pt x="71582" y="292757"/>
                  </a:lnTo>
                  <a:cubicBezTo>
                    <a:pt x="32048" y="292757"/>
                    <a:pt x="0" y="260709"/>
                    <a:pt x="0" y="221175"/>
                  </a:cubicBezTo>
                  <a:lnTo>
                    <a:pt x="0" y="71582"/>
                  </a:lnTo>
                  <a:cubicBezTo>
                    <a:pt x="0" y="32048"/>
                    <a:pt x="32048" y="0"/>
                    <a:pt x="715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txBox="1"/>
            <p:nvPr/>
          </p:nvSpPr>
          <p:spPr>
            <a:xfrm>
              <a:off x="0" y="-57150"/>
              <a:ext cx="1452740" cy="34990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1" name="Google Shape;101;p2"/>
          <p:cNvGrpSpPr/>
          <p:nvPr/>
        </p:nvGrpSpPr>
        <p:grpSpPr>
          <a:xfrm>
            <a:off x="8699773" y="3980605"/>
            <a:ext cx="1610647" cy="1261282"/>
            <a:chOff x="0" y="0"/>
            <a:chExt cx="1037939" cy="812800"/>
          </a:xfrm>
        </p:grpSpPr>
        <p:sp>
          <p:nvSpPr>
            <p:cNvPr id="102" name="Google Shape;102;p2"/>
            <p:cNvSpPr/>
            <p:nvPr/>
          </p:nvSpPr>
          <p:spPr>
            <a:xfrm>
              <a:off x="0" y="0"/>
              <a:ext cx="1037939" cy="812800"/>
            </a:xfrm>
            <a:custGeom>
              <a:rect b="b" l="l" r="r" t="t"/>
              <a:pathLst>
                <a:path extrusionOk="0" h="812800" w="1037939">
                  <a:moveTo>
                    <a:pt x="518970" y="0"/>
                  </a:moveTo>
                  <a:cubicBezTo>
                    <a:pt x="232351" y="0"/>
                    <a:pt x="0" y="181951"/>
                    <a:pt x="0" y="406400"/>
                  </a:cubicBezTo>
                  <a:cubicBezTo>
                    <a:pt x="0" y="630849"/>
                    <a:pt x="232351" y="812800"/>
                    <a:pt x="518970" y="812800"/>
                  </a:cubicBezTo>
                  <a:cubicBezTo>
                    <a:pt x="805589" y="812800"/>
                    <a:pt x="1037939" y="630849"/>
                    <a:pt x="1037939" y="406400"/>
                  </a:cubicBezTo>
                  <a:cubicBezTo>
                    <a:pt x="1037939" y="181951"/>
                    <a:pt x="805589" y="0"/>
                    <a:pt x="518970" y="0"/>
                  </a:cubicBezTo>
                  <a:close/>
                </a:path>
              </a:pathLst>
            </a:custGeom>
            <a:solidFill>
              <a:srgbClr val="FBA8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txBox="1"/>
            <p:nvPr/>
          </p:nvSpPr>
          <p:spPr>
            <a:xfrm>
              <a:off x="97307" y="19050"/>
              <a:ext cx="843326"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4" name="Google Shape;104;p2"/>
          <p:cNvGrpSpPr/>
          <p:nvPr/>
        </p:nvGrpSpPr>
        <p:grpSpPr>
          <a:xfrm>
            <a:off x="9400636" y="5526995"/>
            <a:ext cx="5515872" cy="1328553"/>
            <a:chOff x="0" y="-57150"/>
            <a:chExt cx="1452740" cy="349907"/>
          </a:xfrm>
        </p:grpSpPr>
        <p:sp>
          <p:nvSpPr>
            <p:cNvPr id="105" name="Google Shape;105;p2"/>
            <p:cNvSpPr/>
            <p:nvPr/>
          </p:nvSpPr>
          <p:spPr>
            <a:xfrm>
              <a:off x="0" y="0"/>
              <a:ext cx="1452740" cy="292757"/>
            </a:xfrm>
            <a:custGeom>
              <a:rect b="b" l="l" r="r" t="t"/>
              <a:pathLst>
                <a:path extrusionOk="0" h="292757" w="1452740">
                  <a:moveTo>
                    <a:pt x="71582" y="0"/>
                  </a:moveTo>
                  <a:lnTo>
                    <a:pt x="1381158" y="0"/>
                  </a:lnTo>
                  <a:cubicBezTo>
                    <a:pt x="1420691" y="0"/>
                    <a:pt x="1452740" y="32048"/>
                    <a:pt x="1452740" y="71582"/>
                  </a:cubicBezTo>
                  <a:lnTo>
                    <a:pt x="1452740" y="221175"/>
                  </a:lnTo>
                  <a:cubicBezTo>
                    <a:pt x="1452740" y="260709"/>
                    <a:pt x="1420691" y="292757"/>
                    <a:pt x="1381158" y="292757"/>
                  </a:cubicBezTo>
                  <a:lnTo>
                    <a:pt x="71582" y="292757"/>
                  </a:lnTo>
                  <a:cubicBezTo>
                    <a:pt x="32048" y="292757"/>
                    <a:pt x="0" y="260709"/>
                    <a:pt x="0" y="221175"/>
                  </a:cubicBezTo>
                  <a:lnTo>
                    <a:pt x="0" y="71582"/>
                  </a:lnTo>
                  <a:cubicBezTo>
                    <a:pt x="0" y="32048"/>
                    <a:pt x="32048" y="0"/>
                    <a:pt x="715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txBox="1"/>
            <p:nvPr/>
          </p:nvSpPr>
          <p:spPr>
            <a:xfrm>
              <a:off x="0" y="-57150"/>
              <a:ext cx="1452740" cy="34990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7" name="Google Shape;107;p2"/>
          <p:cNvGrpSpPr/>
          <p:nvPr/>
        </p:nvGrpSpPr>
        <p:grpSpPr>
          <a:xfrm>
            <a:off x="8699773" y="5604378"/>
            <a:ext cx="1610647" cy="1261282"/>
            <a:chOff x="0" y="0"/>
            <a:chExt cx="1037939" cy="812800"/>
          </a:xfrm>
        </p:grpSpPr>
        <p:sp>
          <p:nvSpPr>
            <p:cNvPr id="108" name="Google Shape;108;p2"/>
            <p:cNvSpPr/>
            <p:nvPr/>
          </p:nvSpPr>
          <p:spPr>
            <a:xfrm>
              <a:off x="0" y="0"/>
              <a:ext cx="1037939" cy="812800"/>
            </a:xfrm>
            <a:custGeom>
              <a:rect b="b" l="l" r="r" t="t"/>
              <a:pathLst>
                <a:path extrusionOk="0" h="812800" w="1037939">
                  <a:moveTo>
                    <a:pt x="518970" y="0"/>
                  </a:moveTo>
                  <a:cubicBezTo>
                    <a:pt x="232351" y="0"/>
                    <a:pt x="0" y="181951"/>
                    <a:pt x="0" y="406400"/>
                  </a:cubicBezTo>
                  <a:cubicBezTo>
                    <a:pt x="0" y="630849"/>
                    <a:pt x="232351" y="812800"/>
                    <a:pt x="518970" y="812800"/>
                  </a:cubicBezTo>
                  <a:cubicBezTo>
                    <a:pt x="805589" y="812800"/>
                    <a:pt x="1037939" y="630849"/>
                    <a:pt x="1037939" y="406400"/>
                  </a:cubicBezTo>
                  <a:cubicBezTo>
                    <a:pt x="1037939" y="181951"/>
                    <a:pt x="805589" y="0"/>
                    <a:pt x="518970" y="0"/>
                  </a:cubicBezTo>
                  <a:close/>
                </a:path>
              </a:pathLst>
            </a:custGeom>
            <a:solidFill>
              <a:srgbClr val="FBA8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txBox="1"/>
            <p:nvPr/>
          </p:nvSpPr>
          <p:spPr>
            <a:xfrm>
              <a:off x="97307" y="19050"/>
              <a:ext cx="843326"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0" name="Google Shape;110;p2"/>
          <p:cNvGrpSpPr/>
          <p:nvPr/>
        </p:nvGrpSpPr>
        <p:grpSpPr>
          <a:xfrm>
            <a:off x="2324795" y="3926666"/>
            <a:ext cx="5515872" cy="1328553"/>
            <a:chOff x="0" y="-57150"/>
            <a:chExt cx="1452740" cy="349907"/>
          </a:xfrm>
        </p:grpSpPr>
        <p:sp>
          <p:nvSpPr>
            <p:cNvPr id="111" name="Google Shape;111;p2"/>
            <p:cNvSpPr/>
            <p:nvPr/>
          </p:nvSpPr>
          <p:spPr>
            <a:xfrm>
              <a:off x="0" y="0"/>
              <a:ext cx="1452740" cy="292757"/>
            </a:xfrm>
            <a:custGeom>
              <a:rect b="b" l="l" r="r" t="t"/>
              <a:pathLst>
                <a:path extrusionOk="0" h="292757" w="1452740">
                  <a:moveTo>
                    <a:pt x="71582" y="0"/>
                  </a:moveTo>
                  <a:lnTo>
                    <a:pt x="1381158" y="0"/>
                  </a:lnTo>
                  <a:cubicBezTo>
                    <a:pt x="1420691" y="0"/>
                    <a:pt x="1452740" y="32048"/>
                    <a:pt x="1452740" y="71582"/>
                  </a:cubicBezTo>
                  <a:lnTo>
                    <a:pt x="1452740" y="221175"/>
                  </a:lnTo>
                  <a:cubicBezTo>
                    <a:pt x="1452740" y="260709"/>
                    <a:pt x="1420691" y="292757"/>
                    <a:pt x="1381158" y="292757"/>
                  </a:cubicBezTo>
                  <a:lnTo>
                    <a:pt x="71582" y="292757"/>
                  </a:lnTo>
                  <a:cubicBezTo>
                    <a:pt x="32048" y="292757"/>
                    <a:pt x="0" y="260709"/>
                    <a:pt x="0" y="221175"/>
                  </a:cubicBezTo>
                  <a:lnTo>
                    <a:pt x="0" y="71582"/>
                  </a:lnTo>
                  <a:cubicBezTo>
                    <a:pt x="0" y="32048"/>
                    <a:pt x="32048" y="0"/>
                    <a:pt x="715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txBox="1"/>
            <p:nvPr/>
          </p:nvSpPr>
          <p:spPr>
            <a:xfrm>
              <a:off x="0" y="-57150"/>
              <a:ext cx="1452740" cy="34990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3" name="Google Shape;113;p2"/>
          <p:cNvGrpSpPr/>
          <p:nvPr/>
        </p:nvGrpSpPr>
        <p:grpSpPr>
          <a:xfrm>
            <a:off x="1623933" y="3973760"/>
            <a:ext cx="1610647" cy="1261282"/>
            <a:chOff x="0" y="0"/>
            <a:chExt cx="1037939" cy="812800"/>
          </a:xfrm>
        </p:grpSpPr>
        <p:sp>
          <p:nvSpPr>
            <p:cNvPr id="114" name="Google Shape;114;p2"/>
            <p:cNvSpPr/>
            <p:nvPr/>
          </p:nvSpPr>
          <p:spPr>
            <a:xfrm>
              <a:off x="0" y="0"/>
              <a:ext cx="1037939" cy="812800"/>
            </a:xfrm>
            <a:custGeom>
              <a:rect b="b" l="l" r="r" t="t"/>
              <a:pathLst>
                <a:path extrusionOk="0" h="812800" w="1037939">
                  <a:moveTo>
                    <a:pt x="518970" y="0"/>
                  </a:moveTo>
                  <a:cubicBezTo>
                    <a:pt x="232351" y="0"/>
                    <a:pt x="0" y="181951"/>
                    <a:pt x="0" y="406400"/>
                  </a:cubicBezTo>
                  <a:cubicBezTo>
                    <a:pt x="0" y="630849"/>
                    <a:pt x="232351" y="812800"/>
                    <a:pt x="518970" y="812800"/>
                  </a:cubicBezTo>
                  <a:cubicBezTo>
                    <a:pt x="805589" y="812800"/>
                    <a:pt x="1037939" y="630849"/>
                    <a:pt x="1037939" y="406400"/>
                  </a:cubicBezTo>
                  <a:cubicBezTo>
                    <a:pt x="1037939" y="181951"/>
                    <a:pt x="805589" y="0"/>
                    <a:pt x="518970" y="0"/>
                  </a:cubicBezTo>
                  <a:close/>
                </a:path>
              </a:pathLst>
            </a:custGeom>
            <a:solidFill>
              <a:srgbClr val="FBA8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txBox="1"/>
            <p:nvPr/>
          </p:nvSpPr>
          <p:spPr>
            <a:xfrm>
              <a:off x="97307" y="19050"/>
              <a:ext cx="843326"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6" name="Google Shape;116;p2"/>
          <p:cNvGrpSpPr/>
          <p:nvPr/>
        </p:nvGrpSpPr>
        <p:grpSpPr>
          <a:xfrm>
            <a:off x="2324795" y="5520150"/>
            <a:ext cx="5515872" cy="1328553"/>
            <a:chOff x="0" y="-57150"/>
            <a:chExt cx="1452740" cy="349907"/>
          </a:xfrm>
        </p:grpSpPr>
        <p:sp>
          <p:nvSpPr>
            <p:cNvPr id="117" name="Google Shape;117;p2"/>
            <p:cNvSpPr/>
            <p:nvPr/>
          </p:nvSpPr>
          <p:spPr>
            <a:xfrm>
              <a:off x="0" y="0"/>
              <a:ext cx="1452740" cy="292757"/>
            </a:xfrm>
            <a:custGeom>
              <a:rect b="b" l="l" r="r" t="t"/>
              <a:pathLst>
                <a:path extrusionOk="0" h="292757" w="1452740">
                  <a:moveTo>
                    <a:pt x="71582" y="0"/>
                  </a:moveTo>
                  <a:lnTo>
                    <a:pt x="1381158" y="0"/>
                  </a:lnTo>
                  <a:cubicBezTo>
                    <a:pt x="1420691" y="0"/>
                    <a:pt x="1452740" y="32048"/>
                    <a:pt x="1452740" y="71582"/>
                  </a:cubicBezTo>
                  <a:lnTo>
                    <a:pt x="1452740" y="221175"/>
                  </a:lnTo>
                  <a:cubicBezTo>
                    <a:pt x="1452740" y="260709"/>
                    <a:pt x="1420691" y="292757"/>
                    <a:pt x="1381158" y="292757"/>
                  </a:cubicBezTo>
                  <a:lnTo>
                    <a:pt x="71582" y="292757"/>
                  </a:lnTo>
                  <a:cubicBezTo>
                    <a:pt x="32048" y="292757"/>
                    <a:pt x="0" y="260709"/>
                    <a:pt x="0" y="221175"/>
                  </a:cubicBezTo>
                  <a:lnTo>
                    <a:pt x="0" y="71582"/>
                  </a:lnTo>
                  <a:cubicBezTo>
                    <a:pt x="0" y="32048"/>
                    <a:pt x="32048" y="0"/>
                    <a:pt x="715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txBox="1"/>
            <p:nvPr/>
          </p:nvSpPr>
          <p:spPr>
            <a:xfrm>
              <a:off x="0" y="-57150"/>
              <a:ext cx="1452740" cy="34990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9" name="Google Shape;119;p2"/>
          <p:cNvGrpSpPr/>
          <p:nvPr/>
        </p:nvGrpSpPr>
        <p:grpSpPr>
          <a:xfrm>
            <a:off x="1623933" y="5597532"/>
            <a:ext cx="1610647" cy="1261282"/>
            <a:chOff x="0" y="0"/>
            <a:chExt cx="1037939" cy="812800"/>
          </a:xfrm>
        </p:grpSpPr>
        <p:sp>
          <p:nvSpPr>
            <p:cNvPr id="120" name="Google Shape;120;p2"/>
            <p:cNvSpPr/>
            <p:nvPr/>
          </p:nvSpPr>
          <p:spPr>
            <a:xfrm>
              <a:off x="0" y="0"/>
              <a:ext cx="1037939" cy="812800"/>
            </a:xfrm>
            <a:custGeom>
              <a:rect b="b" l="l" r="r" t="t"/>
              <a:pathLst>
                <a:path extrusionOk="0" h="812800" w="1037939">
                  <a:moveTo>
                    <a:pt x="518970" y="0"/>
                  </a:moveTo>
                  <a:cubicBezTo>
                    <a:pt x="232351" y="0"/>
                    <a:pt x="0" y="181951"/>
                    <a:pt x="0" y="406400"/>
                  </a:cubicBezTo>
                  <a:cubicBezTo>
                    <a:pt x="0" y="630849"/>
                    <a:pt x="232351" y="812800"/>
                    <a:pt x="518970" y="812800"/>
                  </a:cubicBezTo>
                  <a:cubicBezTo>
                    <a:pt x="805589" y="812800"/>
                    <a:pt x="1037939" y="630849"/>
                    <a:pt x="1037939" y="406400"/>
                  </a:cubicBezTo>
                  <a:cubicBezTo>
                    <a:pt x="1037939" y="181951"/>
                    <a:pt x="805589" y="0"/>
                    <a:pt x="518970" y="0"/>
                  </a:cubicBezTo>
                  <a:close/>
                </a:path>
              </a:pathLst>
            </a:custGeom>
            <a:solidFill>
              <a:srgbClr val="FBA8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txBox="1"/>
            <p:nvPr/>
          </p:nvSpPr>
          <p:spPr>
            <a:xfrm>
              <a:off x="97307" y="19050"/>
              <a:ext cx="843326"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2" name="Google Shape;122;p2"/>
          <p:cNvGrpSpPr/>
          <p:nvPr/>
        </p:nvGrpSpPr>
        <p:grpSpPr>
          <a:xfrm>
            <a:off x="2324795" y="7127598"/>
            <a:ext cx="5515872" cy="1328553"/>
            <a:chOff x="0" y="-57150"/>
            <a:chExt cx="1452740" cy="349907"/>
          </a:xfrm>
        </p:grpSpPr>
        <p:sp>
          <p:nvSpPr>
            <p:cNvPr id="123" name="Google Shape;123;p2"/>
            <p:cNvSpPr/>
            <p:nvPr/>
          </p:nvSpPr>
          <p:spPr>
            <a:xfrm>
              <a:off x="0" y="0"/>
              <a:ext cx="1452740" cy="292757"/>
            </a:xfrm>
            <a:custGeom>
              <a:rect b="b" l="l" r="r" t="t"/>
              <a:pathLst>
                <a:path extrusionOk="0" h="292757" w="1452740">
                  <a:moveTo>
                    <a:pt x="71582" y="0"/>
                  </a:moveTo>
                  <a:lnTo>
                    <a:pt x="1381158" y="0"/>
                  </a:lnTo>
                  <a:cubicBezTo>
                    <a:pt x="1420691" y="0"/>
                    <a:pt x="1452740" y="32048"/>
                    <a:pt x="1452740" y="71582"/>
                  </a:cubicBezTo>
                  <a:lnTo>
                    <a:pt x="1452740" y="221175"/>
                  </a:lnTo>
                  <a:cubicBezTo>
                    <a:pt x="1452740" y="260709"/>
                    <a:pt x="1420691" y="292757"/>
                    <a:pt x="1381158" y="292757"/>
                  </a:cubicBezTo>
                  <a:lnTo>
                    <a:pt x="71582" y="292757"/>
                  </a:lnTo>
                  <a:cubicBezTo>
                    <a:pt x="32048" y="292757"/>
                    <a:pt x="0" y="260709"/>
                    <a:pt x="0" y="221175"/>
                  </a:cubicBezTo>
                  <a:lnTo>
                    <a:pt x="0" y="71582"/>
                  </a:lnTo>
                  <a:cubicBezTo>
                    <a:pt x="0" y="32048"/>
                    <a:pt x="32048" y="0"/>
                    <a:pt x="715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txBox="1"/>
            <p:nvPr/>
          </p:nvSpPr>
          <p:spPr>
            <a:xfrm>
              <a:off x="0" y="-57150"/>
              <a:ext cx="1452740" cy="34990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5" name="Google Shape;125;p2"/>
          <p:cNvGrpSpPr/>
          <p:nvPr/>
        </p:nvGrpSpPr>
        <p:grpSpPr>
          <a:xfrm>
            <a:off x="1623933" y="7201714"/>
            <a:ext cx="1610647" cy="1261282"/>
            <a:chOff x="0" y="0"/>
            <a:chExt cx="1037939" cy="812800"/>
          </a:xfrm>
        </p:grpSpPr>
        <p:sp>
          <p:nvSpPr>
            <p:cNvPr id="126" name="Google Shape;126;p2"/>
            <p:cNvSpPr/>
            <p:nvPr/>
          </p:nvSpPr>
          <p:spPr>
            <a:xfrm>
              <a:off x="0" y="0"/>
              <a:ext cx="1037939" cy="812800"/>
            </a:xfrm>
            <a:custGeom>
              <a:rect b="b" l="l" r="r" t="t"/>
              <a:pathLst>
                <a:path extrusionOk="0" h="812800" w="1037939">
                  <a:moveTo>
                    <a:pt x="518970" y="0"/>
                  </a:moveTo>
                  <a:cubicBezTo>
                    <a:pt x="232351" y="0"/>
                    <a:pt x="0" y="181951"/>
                    <a:pt x="0" y="406400"/>
                  </a:cubicBezTo>
                  <a:cubicBezTo>
                    <a:pt x="0" y="630849"/>
                    <a:pt x="232351" y="812800"/>
                    <a:pt x="518970" y="812800"/>
                  </a:cubicBezTo>
                  <a:cubicBezTo>
                    <a:pt x="805589" y="812800"/>
                    <a:pt x="1037939" y="630849"/>
                    <a:pt x="1037939" y="406400"/>
                  </a:cubicBezTo>
                  <a:cubicBezTo>
                    <a:pt x="1037939" y="181951"/>
                    <a:pt x="805589" y="0"/>
                    <a:pt x="518970" y="0"/>
                  </a:cubicBezTo>
                  <a:close/>
                </a:path>
              </a:pathLst>
            </a:custGeom>
            <a:solidFill>
              <a:srgbClr val="FBA8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txBox="1"/>
            <p:nvPr/>
          </p:nvSpPr>
          <p:spPr>
            <a:xfrm>
              <a:off x="97307" y="19050"/>
              <a:ext cx="843326"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8" name="Google Shape;128;p2"/>
          <p:cNvSpPr txBox="1"/>
          <p:nvPr/>
        </p:nvSpPr>
        <p:spPr>
          <a:xfrm>
            <a:off x="1496221" y="2199509"/>
            <a:ext cx="13420287" cy="130604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9800" u="none" cap="none" strike="noStrike">
                <a:solidFill>
                  <a:srgbClr val="FFFFFF"/>
                </a:solidFill>
                <a:latin typeface="Montserrat"/>
                <a:ea typeface="Montserrat"/>
                <a:cs typeface="Montserrat"/>
                <a:sym typeface="Montserrat"/>
              </a:rPr>
              <a:t>TABLE OF CONTENT</a:t>
            </a:r>
            <a:endParaRPr/>
          </a:p>
        </p:txBody>
      </p:sp>
      <p:sp>
        <p:nvSpPr>
          <p:cNvPr id="129" name="Google Shape;129;p2"/>
          <p:cNvSpPr txBox="1"/>
          <p:nvPr/>
        </p:nvSpPr>
        <p:spPr>
          <a:xfrm>
            <a:off x="2036213" y="4374561"/>
            <a:ext cx="674495" cy="568583"/>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4391" u="none" cap="none" strike="noStrike">
                <a:solidFill>
                  <a:srgbClr val="FFFFFF"/>
                </a:solidFill>
                <a:latin typeface="Montserrat"/>
                <a:ea typeface="Montserrat"/>
                <a:cs typeface="Montserrat"/>
                <a:sym typeface="Montserrat"/>
              </a:rPr>
              <a:t>01</a:t>
            </a:r>
            <a:endParaRPr/>
          </a:p>
        </p:txBody>
      </p:sp>
      <p:sp>
        <p:nvSpPr>
          <p:cNvPr id="130" name="Google Shape;130;p2"/>
          <p:cNvSpPr txBox="1"/>
          <p:nvPr/>
        </p:nvSpPr>
        <p:spPr>
          <a:xfrm>
            <a:off x="1935323" y="5991501"/>
            <a:ext cx="987866" cy="56855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4390" u="none" cap="none" strike="noStrike">
                <a:solidFill>
                  <a:srgbClr val="FFFFFF"/>
                </a:solidFill>
                <a:latin typeface="Montserrat"/>
                <a:ea typeface="Montserrat"/>
                <a:cs typeface="Montserrat"/>
                <a:sym typeface="Montserrat"/>
              </a:rPr>
              <a:t>02</a:t>
            </a:r>
            <a:endParaRPr/>
          </a:p>
        </p:txBody>
      </p:sp>
      <p:sp>
        <p:nvSpPr>
          <p:cNvPr id="131" name="Google Shape;131;p2"/>
          <p:cNvSpPr txBox="1"/>
          <p:nvPr/>
        </p:nvSpPr>
        <p:spPr>
          <a:xfrm>
            <a:off x="1879528" y="7611289"/>
            <a:ext cx="987866" cy="56855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4390" u="none" cap="none" strike="noStrike">
                <a:solidFill>
                  <a:srgbClr val="FFFFFF"/>
                </a:solidFill>
                <a:latin typeface="Montserrat"/>
                <a:ea typeface="Montserrat"/>
                <a:cs typeface="Montserrat"/>
                <a:sym typeface="Montserrat"/>
              </a:rPr>
              <a:t>03</a:t>
            </a:r>
            <a:endParaRPr/>
          </a:p>
        </p:txBody>
      </p:sp>
      <p:sp>
        <p:nvSpPr>
          <p:cNvPr id="132" name="Google Shape;132;p2"/>
          <p:cNvSpPr txBox="1"/>
          <p:nvPr/>
        </p:nvSpPr>
        <p:spPr>
          <a:xfrm>
            <a:off x="9011164" y="4367729"/>
            <a:ext cx="987866" cy="56855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4390" u="none" cap="none" strike="noStrike">
                <a:solidFill>
                  <a:srgbClr val="FFFFFF"/>
                </a:solidFill>
                <a:latin typeface="Montserrat"/>
                <a:ea typeface="Montserrat"/>
                <a:cs typeface="Montserrat"/>
                <a:sym typeface="Montserrat"/>
              </a:rPr>
              <a:t>04</a:t>
            </a:r>
            <a:endParaRPr/>
          </a:p>
        </p:txBody>
      </p:sp>
      <p:sp>
        <p:nvSpPr>
          <p:cNvPr id="133" name="Google Shape;133;p2"/>
          <p:cNvSpPr txBox="1"/>
          <p:nvPr/>
        </p:nvSpPr>
        <p:spPr>
          <a:xfrm>
            <a:off x="9011164" y="6056250"/>
            <a:ext cx="987866" cy="56855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4390" u="none" cap="none" strike="noStrike">
                <a:solidFill>
                  <a:srgbClr val="FFFFFF"/>
                </a:solidFill>
                <a:latin typeface="Montserrat"/>
                <a:ea typeface="Montserrat"/>
                <a:cs typeface="Montserrat"/>
                <a:sym typeface="Montserrat"/>
              </a:rPr>
              <a:t>05</a:t>
            </a:r>
            <a:endParaRPr/>
          </a:p>
        </p:txBody>
      </p:sp>
      <p:sp>
        <p:nvSpPr>
          <p:cNvPr id="134" name="Google Shape;134;p2"/>
          <p:cNvSpPr txBox="1"/>
          <p:nvPr/>
        </p:nvSpPr>
        <p:spPr>
          <a:xfrm>
            <a:off x="3234580" y="4383201"/>
            <a:ext cx="4363296" cy="559943"/>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0" i="0" lang="en-US" sz="3079" u="none" cap="none" strike="noStrike">
                <a:solidFill>
                  <a:srgbClr val="000000"/>
                </a:solidFill>
                <a:latin typeface="Poppins"/>
                <a:ea typeface="Poppins"/>
                <a:cs typeface="Poppins"/>
                <a:sym typeface="Poppins"/>
              </a:rPr>
              <a:t>Statement Of Purpose</a:t>
            </a:r>
            <a:endParaRPr/>
          </a:p>
        </p:txBody>
      </p:sp>
      <p:sp>
        <p:nvSpPr>
          <p:cNvPr id="135" name="Google Shape;135;p2"/>
          <p:cNvSpPr txBox="1"/>
          <p:nvPr/>
        </p:nvSpPr>
        <p:spPr>
          <a:xfrm>
            <a:off x="3824860" y="5965325"/>
            <a:ext cx="2844333" cy="559943"/>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0" i="0" lang="en-US" sz="3079" u="none" cap="none" strike="noStrike">
                <a:solidFill>
                  <a:srgbClr val="000000"/>
                </a:solidFill>
                <a:latin typeface="Poppins"/>
                <a:ea typeface="Poppins"/>
                <a:cs typeface="Poppins"/>
                <a:sym typeface="Poppins"/>
              </a:rPr>
              <a:t>EDA</a:t>
            </a:r>
            <a:endParaRPr/>
          </a:p>
        </p:txBody>
      </p:sp>
      <p:sp>
        <p:nvSpPr>
          <p:cNvPr id="136" name="Google Shape;136;p2"/>
          <p:cNvSpPr txBox="1"/>
          <p:nvPr/>
        </p:nvSpPr>
        <p:spPr>
          <a:xfrm>
            <a:off x="3530375" y="7619941"/>
            <a:ext cx="3689242" cy="559943"/>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0" i="0" lang="en-US" sz="3079" u="none" cap="none" strike="noStrike">
                <a:solidFill>
                  <a:srgbClr val="000000"/>
                </a:solidFill>
                <a:latin typeface="Poppins"/>
                <a:ea typeface="Poppins"/>
                <a:cs typeface="Poppins"/>
                <a:sym typeface="Poppins"/>
              </a:rPr>
              <a:t>Model Selection</a:t>
            </a:r>
            <a:endParaRPr/>
          </a:p>
        </p:txBody>
      </p:sp>
      <p:sp>
        <p:nvSpPr>
          <p:cNvPr id="137" name="Google Shape;137;p2"/>
          <p:cNvSpPr txBox="1"/>
          <p:nvPr/>
        </p:nvSpPr>
        <p:spPr>
          <a:xfrm>
            <a:off x="10445234" y="4500485"/>
            <a:ext cx="4145189" cy="435838"/>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077" u="none" cap="none" strike="noStrike">
                <a:solidFill>
                  <a:srgbClr val="000000"/>
                </a:solidFill>
                <a:latin typeface="Poppins"/>
                <a:ea typeface="Poppins"/>
                <a:cs typeface="Poppins"/>
                <a:sym typeface="Poppins"/>
              </a:rPr>
              <a:t>Model Performance</a:t>
            </a:r>
            <a:endParaRPr/>
          </a:p>
        </p:txBody>
      </p:sp>
      <p:sp>
        <p:nvSpPr>
          <p:cNvPr id="138" name="Google Shape;138;p2"/>
          <p:cNvSpPr txBox="1"/>
          <p:nvPr/>
        </p:nvSpPr>
        <p:spPr>
          <a:xfrm>
            <a:off x="11029344" y="6124257"/>
            <a:ext cx="2598847" cy="435838"/>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077" u="none" cap="none" strike="noStrike">
                <a:solidFill>
                  <a:srgbClr val="000000"/>
                </a:solidFill>
                <a:latin typeface="Poppins"/>
                <a:ea typeface="Poppins"/>
                <a:cs typeface="Poppins"/>
                <a:sym typeface="Poppins"/>
              </a:rPr>
              <a:t>Summary</a:t>
            </a:r>
            <a:endParaRPr/>
          </a:p>
        </p:txBody>
      </p:sp>
      <p:sp>
        <p:nvSpPr>
          <p:cNvPr id="139" name="Google Shape;139;p2"/>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4AAD"/>
            </a:gs>
            <a:gs pos="100000">
              <a:srgbClr val="38287B"/>
            </a:gs>
          </a:gsLst>
          <a:lin ang="5400012" scaled="0"/>
        </a:gradFill>
      </p:bgPr>
    </p:bg>
    <p:spTree>
      <p:nvGrpSpPr>
        <p:cNvPr id="414" name="Shape 414"/>
        <p:cNvGrpSpPr/>
        <p:nvPr/>
      </p:nvGrpSpPr>
      <p:grpSpPr>
        <a:xfrm>
          <a:off x="0" y="0"/>
          <a:ext cx="0" cy="0"/>
          <a:chOff x="0" y="0"/>
          <a:chExt cx="0" cy="0"/>
        </a:xfrm>
      </p:grpSpPr>
      <p:grpSp>
        <p:nvGrpSpPr>
          <p:cNvPr id="415" name="Google Shape;415;g3213b742bed_0_32"/>
          <p:cNvGrpSpPr/>
          <p:nvPr/>
        </p:nvGrpSpPr>
        <p:grpSpPr>
          <a:xfrm>
            <a:off x="-1963102" y="9130500"/>
            <a:ext cx="22403378" cy="1156501"/>
            <a:chOff x="0" y="-57150"/>
            <a:chExt cx="2377546" cy="122733"/>
          </a:xfrm>
        </p:grpSpPr>
        <p:sp>
          <p:nvSpPr>
            <p:cNvPr id="416" name="Google Shape;416;g3213b742bed_0_32"/>
            <p:cNvSpPr/>
            <p:nvPr/>
          </p:nvSpPr>
          <p:spPr>
            <a:xfrm>
              <a:off x="0" y="0"/>
              <a:ext cx="2377546" cy="65583"/>
            </a:xfrm>
            <a:custGeom>
              <a:rect b="b" l="l" r="r" t="t"/>
              <a:pathLst>
                <a:path extrusionOk="0" h="65583" w="2377546">
                  <a:moveTo>
                    <a:pt x="2174346" y="0"/>
                  </a:moveTo>
                  <a:lnTo>
                    <a:pt x="0" y="0"/>
                  </a:lnTo>
                  <a:lnTo>
                    <a:pt x="203200" y="65583"/>
                  </a:lnTo>
                  <a:lnTo>
                    <a:pt x="2377546" y="65583"/>
                  </a:lnTo>
                  <a:lnTo>
                    <a:pt x="2174346" y="0"/>
                  </a:lnTo>
                  <a:close/>
                </a:path>
              </a:pathLst>
            </a:custGeom>
            <a:solidFill>
              <a:srgbClr val="FBA834"/>
            </a:solidFill>
            <a:ln>
              <a:noFill/>
            </a:ln>
          </p:spPr>
        </p:sp>
        <p:sp>
          <p:nvSpPr>
            <p:cNvPr id="417" name="Google Shape;417;g3213b742bed_0_32"/>
            <p:cNvSpPr txBox="1"/>
            <p:nvPr/>
          </p:nvSpPr>
          <p:spPr>
            <a:xfrm>
              <a:off x="101600" y="-57150"/>
              <a:ext cx="2174400" cy="122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18" name="Google Shape;418;g3213b742bed_0_32"/>
          <p:cNvSpPr txBox="1"/>
          <p:nvPr/>
        </p:nvSpPr>
        <p:spPr>
          <a:xfrm>
            <a:off x="986025" y="315525"/>
            <a:ext cx="15854100" cy="3975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8610">
                <a:solidFill>
                  <a:srgbClr val="FFFFFF"/>
                </a:solidFill>
                <a:latin typeface="Montserrat"/>
                <a:ea typeface="Montserrat"/>
                <a:cs typeface="Montserrat"/>
                <a:sym typeface="Montserrat"/>
              </a:rPr>
              <a:t>Backward Selection </a:t>
            </a:r>
            <a:r>
              <a:rPr b="1" lang="en-US" sz="8610">
                <a:solidFill>
                  <a:srgbClr val="FFFFFF"/>
                </a:solidFill>
                <a:latin typeface="Montserrat"/>
                <a:ea typeface="Montserrat"/>
                <a:cs typeface="Montserrat"/>
                <a:sym typeface="Montserrat"/>
              </a:rPr>
              <a:t>Model Performance - Out of Sample</a:t>
            </a:r>
            <a:endParaRPr b="1" sz="8610">
              <a:solidFill>
                <a:srgbClr val="FFFFFF"/>
              </a:solidFill>
              <a:latin typeface="Montserrat"/>
              <a:ea typeface="Montserrat"/>
              <a:cs typeface="Montserrat"/>
              <a:sym typeface="Montserrat"/>
            </a:endParaRPr>
          </a:p>
        </p:txBody>
      </p:sp>
      <p:cxnSp>
        <p:nvCxnSpPr>
          <p:cNvPr id="419" name="Google Shape;419;g3213b742bed_0_32"/>
          <p:cNvCxnSpPr/>
          <p:nvPr/>
        </p:nvCxnSpPr>
        <p:spPr>
          <a:xfrm rot="10800000">
            <a:off x="17868900" y="1228427"/>
            <a:ext cx="0" cy="7226700"/>
          </a:xfrm>
          <a:prstGeom prst="straightConnector1">
            <a:avLst/>
          </a:prstGeom>
          <a:noFill/>
          <a:ln cap="flat" cmpd="sng" w="19050">
            <a:solidFill>
              <a:srgbClr val="FFFFFF"/>
            </a:solidFill>
            <a:prstDash val="solid"/>
            <a:round/>
            <a:headEnd len="sm" w="sm" type="none"/>
            <a:tailEnd len="sm" w="sm" type="none"/>
          </a:ln>
        </p:spPr>
      </p:cxnSp>
      <p:cxnSp>
        <p:nvCxnSpPr>
          <p:cNvPr id="420" name="Google Shape;420;g3213b742bed_0_32"/>
          <p:cNvCxnSpPr/>
          <p:nvPr/>
        </p:nvCxnSpPr>
        <p:spPr>
          <a:xfrm rot="10800000">
            <a:off x="495300" y="1228427"/>
            <a:ext cx="0" cy="7226700"/>
          </a:xfrm>
          <a:prstGeom prst="straightConnector1">
            <a:avLst/>
          </a:prstGeom>
          <a:noFill/>
          <a:ln cap="flat" cmpd="sng" w="19050">
            <a:solidFill>
              <a:srgbClr val="FFFFFF"/>
            </a:solidFill>
            <a:prstDash val="solid"/>
            <a:round/>
            <a:headEnd len="sm" w="sm" type="none"/>
            <a:tailEnd len="sm" w="sm" type="none"/>
          </a:ln>
        </p:spPr>
      </p:cxnSp>
      <p:pic>
        <p:nvPicPr>
          <p:cNvPr id="421" name="Google Shape;421;g3213b742bed_0_32"/>
          <p:cNvPicPr preferRelativeResize="0"/>
          <p:nvPr/>
        </p:nvPicPr>
        <p:blipFill>
          <a:blip r:embed="rId3">
            <a:alphaModFix/>
          </a:blip>
          <a:stretch>
            <a:fillRect/>
          </a:stretch>
        </p:blipFill>
        <p:spPr>
          <a:xfrm>
            <a:off x="980713" y="4132625"/>
            <a:ext cx="16326574" cy="6154374"/>
          </a:xfrm>
          <a:prstGeom prst="rect">
            <a:avLst/>
          </a:prstGeom>
          <a:noFill/>
          <a:ln cap="flat" cmpd="sng" w="38100">
            <a:solidFill>
              <a:srgbClr val="FF0000"/>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4AAD"/>
            </a:gs>
            <a:gs pos="100000">
              <a:srgbClr val="38287B"/>
            </a:gs>
          </a:gsLst>
          <a:lin ang="5400012" scaled="0"/>
        </a:gradFill>
      </p:bgPr>
    </p:bg>
    <p:spTree>
      <p:nvGrpSpPr>
        <p:cNvPr id="425" name="Shape 425"/>
        <p:cNvGrpSpPr/>
        <p:nvPr/>
      </p:nvGrpSpPr>
      <p:grpSpPr>
        <a:xfrm>
          <a:off x="0" y="0"/>
          <a:ext cx="0" cy="0"/>
          <a:chOff x="0" y="0"/>
          <a:chExt cx="0" cy="0"/>
        </a:xfrm>
      </p:grpSpPr>
      <p:grpSp>
        <p:nvGrpSpPr>
          <p:cNvPr id="426" name="Google Shape;426;g3212832d8cc_0_11"/>
          <p:cNvGrpSpPr/>
          <p:nvPr/>
        </p:nvGrpSpPr>
        <p:grpSpPr>
          <a:xfrm>
            <a:off x="-1963102" y="9130500"/>
            <a:ext cx="22403378" cy="1156501"/>
            <a:chOff x="0" y="-57150"/>
            <a:chExt cx="2377546" cy="122733"/>
          </a:xfrm>
        </p:grpSpPr>
        <p:sp>
          <p:nvSpPr>
            <p:cNvPr id="427" name="Google Shape;427;g3212832d8cc_0_11"/>
            <p:cNvSpPr/>
            <p:nvPr/>
          </p:nvSpPr>
          <p:spPr>
            <a:xfrm>
              <a:off x="0" y="0"/>
              <a:ext cx="2377546" cy="65583"/>
            </a:xfrm>
            <a:custGeom>
              <a:rect b="b" l="l" r="r" t="t"/>
              <a:pathLst>
                <a:path extrusionOk="0" h="65583" w="2377546">
                  <a:moveTo>
                    <a:pt x="2174346" y="0"/>
                  </a:moveTo>
                  <a:lnTo>
                    <a:pt x="0" y="0"/>
                  </a:lnTo>
                  <a:lnTo>
                    <a:pt x="203200" y="65583"/>
                  </a:lnTo>
                  <a:lnTo>
                    <a:pt x="2377546" y="65583"/>
                  </a:lnTo>
                  <a:lnTo>
                    <a:pt x="2174346" y="0"/>
                  </a:lnTo>
                  <a:close/>
                </a:path>
              </a:pathLst>
            </a:custGeom>
            <a:solidFill>
              <a:srgbClr val="FBA834"/>
            </a:solidFill>
            <a:ln>
              <a:noFill/>
            </a:ln>
          </p:spPr>
        </p:sp>
        <p:sp>
          <p:nvSpPr>
            <p:cNvPr id="428" name="Google Shape;428;g3212832d8cc_0_11"/>
            <p:cNvSpPr txBox="1"/>
            <p:nvPr/>
          </p:nvSpPr>
          <p:spPr>
            <a:xfrm>
              <a:off x="101600" y="-57150"/>
              <a:ext cx="2174400" cy="122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29" name="Google Shape;429;g3212832d8cc_0_11"/>
          <p:cNvSpPr txBox="1"/>
          <p:nvPr/>
        </p:nvSpPr>
        <p:spPr>
          <a:xfrm>
            <a:off x="3226936" y="315531"/>
            <a:ext cx="11834100" cy="3329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7210">
                <a:solidFill>
                  <a:srgbClr val="FFFFFF"/>
                </a:solidFill>
                <a:latin typeface="Montserrat"/>
                <a:ea typeface="Montserrat"/>
                <a:cs typeface="Montserrat"/>
                <a:sym typeface="Montserrat"/>
              </a:rPr>
              <a:t>Further Improved Linear Regression using Backward Stepping</a:t>
            </a:r>
            <a:endParaRPr b="1" sz="7210">
              <a:solidFill>
                <a:srgbClr val="FFFFFF"/>
              </a:solidFill>
              <a:latin typeface="Montserrat"/>
              <a:ea typeface="Montserrat"/>
              <a:cs typeface="Montserrat"/>
              <a:sym typeface="Montserrat"/>
            </a:endParaRPr>
          </a:p>
        </p:txBody>
      </p:sp>
      <p:grpSp>
        <p:nvGrpSpPr>
          <p:cNvPr id="430" name="Google Shape;430;g3212832d8cc_0_11"/>
          <p:cNvGrpSpPr/>
          <p:nvPr/>
        </p:nvGrpSpPr>
        <p:grpSpPr>
          <a:xfrm>
            <a:off x="714875" y="3616414"/>
            <a:ext cx="4717447" cy="1156495"/>
            <a:chOff x="0" y="-57150"/>
            <a:chExt cx="1242447" cy="422742"/>
          </a:xfrm>
        </p:grpSpPr>
        <p:sp>
          <p:nvSpPr>
            <p:cNvPr id="431" name="Google Shape;431;g3212832d8cc_0_11"/>
            <p:cNvSpPr/>
            <p:nvPr/>
          </p:nvSpPr>
          <p:spPr>
            <a:xfrm>
              <a:off x="0" y="0"/>
              <a:ext cx="1242447" cy="365592"/>
            </a:xfrm>
            <a:custGeom>
              <a:rect b="b" l="l" r="r" t="t"/>
              <a:pathLst>
                <a:path extrusionOk="0" h="365592" w="1242447">
                  <a:moveTo>
                    <a:pt x="83698" y="0"/>
                  </a:moveTo>
                  <a:lnTo>
                    <a:pt x="1158749" y="0"/>
                  </a:lnTo>
                  <a:cubicBezTo>
                    <a:pt x="1180947" y="0"/>
                    <a:pt x="1202236" y="8818"/>
                    <a:pt x="1217933" y="24515"/>
                  </a:cubicBezTo>
                  <a:cubicBezTo>
                    <a:pt x="1233629" y="40211"/>
                    <a:pt x="1242447" y="61500"/>
                    <a:pt x="1242447" y="83698"/>
                  </a:cubicBezTo>
                  <a:lnTo>
                    <a:pt x="1242447" y="281894"/>
                  </a:lnTo>
                  <a:cubicBezTo>
                    <a:pt x="1242447" y="304092"/>
                    <a:pt x="1233629" y="325381"/>
                    <a:pt x="1217933" y="341077"/>
                  </a:cubicBezTo>
                  <a:cubicBezTo>
                    <a:pt x="1202236" y="356774"/>
                    <a:pt x="1180947" y="365592"/>
                    <a:pt x="1158749" y="365592"/>
                  </a:cubicBezTo>
                  <a:lnTo>
                    <a:pt x="83698" y="365592"/>
                  </a:lnTo>
                  <a:cubicBezTo>
                    <a:pt x="61500" y="365592"/>
                    <a:pt x="40211" y="356774"/>
                    <a:pt x="24515" y="341077"/>
                  </a:cubicBezTo>
                  <a:cubicBezTo>
                    <a:pt x="8818" y="325381"/>
                    <a:pt x="0" y="304092"/>
                    <a:pt x="0" y="281894"/>
                  </a:cubicBezTo>
                  <a:lnTo>
                    <a:pt x="0" y="83698"/>
                  </a:lnTo>
                  <a:cubicBezTo>
                    <a:pt x="0" y="61500"/>
                    <a:pt x="8818" y="40211"/>
                    <a:pt x="24515" y="24515"/>
                  </a:cubicBezTo>
                  <a:cubicBezTo>
                    <a:pt x="40211" y="8818"/>
                    <a:pt x="61500" y="0"/>
                    <a:pt x="83698" y="0"/>
                  </a:cubicBezTo>
                  <a:close/>
                </a:path>
              </a:pathLst>
            </a:custGeom>
            <a:solidFill>
              <a:srgbClr val="FBA8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g3212832d8cc_0_11"/>
            <p:cNvSpPr txBox="1"/>
            <p:nvPr/>
          </p:nvSpPr>
          <p:spPr>
            <a:xfrm>
              <a:off x="0" y="-57150"/>
              <a:ext cx="1242300" cy="422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433" name="Google Shape;433;g3212832d8cc_0_11"/>
          <p:cNvCxnSpPr/>
          <p:nvPr/>
        </p:nvCxnSpPr>
        <p:spPr>
          <a:xfrm rot="10800000">
            <a:off x="17868900" y="1228427"/>
            <a:ext cx="0" cy="7226700"/>
          </a:xfrm>
          <a:prstGeom prst="straightConnector1">
            <a:avLst/>
          </a:prstGeom>
          <a:noFill/>
          <a:ln cap="flat" cmpd="sng" w="19050">
            <a:solidFill>
              <a:srgbClr val="FFFFFF"/>
            </a:solidFill>
            <a:prstDash val="solid"/>
            <a:round/>
            <a:headEnd len="sm" w="sm" type="none"/>
            <a:tailEnd len="sm" w="sm" type="none"/>
          </a:ln>
        </p:spPr>
      </p:cxnSp>
      <p:cxnSp>
        <p:nvCxnSpPr>
          <p:cNvPr id="434" name="Google Shape;434;g3212832d8cc_0_11"/>
          <p:cNvCxnSpPr/>
          <p:nvPr/>
        </p:nvCxnSpPr>
        <p:spPr>
          <a:xfrm rot="10800000">
            <a:off x="495300" y="1228427"/>
            <a:ext cx="0" cy="7226700"/>
          </a:xfrm>
          <a:prstGeom prst="straightConnector1">
            <a:avLst/>
          </a:prstGeom>
          <a:noFill/>
          <a:ln cap="flat" cmpd="sng" w="19050">
            <a:solidFill>
              <a:srgbClr val="FFFFFF"/>
            </a:solidFill>
            <a:prstDash val="solid"/>
            <a:round/>
            <a:headEnd len="sm" w="sm" type="none"/>
            <a:tailEnd len="sm" w="sm" type="none"/>
          </a:ln>
        </p:spPr>
      </p:cxnSp>
      <p:sp>
        <p:nvSpPr>
          <p:cNvPr id="435" name="Google Shape;435;g3212832d8cc_0_11"/>
          <p:cNvSpPr txBox="1"/>
          <p:nvPr/>
        </p:nvSpPr>
        <p:spPr>
          <a:xfrm>
            <a:off x="733731" y="4073422"/>
            <a:ext cx="4698600" cy="461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3000">
                <a:solidFill>
                  <a:srgbClr val="FFFFFF"/>
                </a:solidFill>
                <a:latin typeface="Poppins"/>
                <a:ea typeface="Poppins"/>
                <a:cs typeface="Poppins"/>
                <a:sym typeface="Poppins"/>
              </a:rPr>
              <a:t>7 Steps</a:t>
            </a:r>
            <a:endParaRPr sz="900"/>
          </a:p>
        </p:txBody>
      </p:sp>
      <p:pic>
        <p:nvPicPr>
          <p:cNvPr id="436" name="Google Shape;436;g3212832d8cc_0_11"/>
          <p:cNvPicPr preferRelativeResize="0"/>
          <p:nvPr/>
        </p:nvPicPr>
        <p:blipFill rotWithShape="1">
          <a:blip r:embed="rId3">
            <a:alphaModFix/>
          </a:blip>
          <a:srcRect b="0" l="0" r="61782" t="0"/>
          <a:stretch/>
        </p:blipFill>
        <p:spPr>
          <a:xfrm>
            <a:off x="6165075" y="3555500"/>
            <a:ext cx="5085199" cy="3176000"/>
          </a:xfrm>
          <a:prstGeom prst="rect">
            <a:avLst/>
          </a:prstGeom>
          <a:noFill/>
          <a:ln>
            <a:noFill/>
          </a:ln>
        </p:spPr>
      </p:pic>
      <p:sp>
        <p:nvSpPr>
          <p:cNvPr id="437" name="Google Shape;437;g3212832d8cc_0_11"/>
          <p:cNvSpPr/>
          <p:nvPr/>
        </p:nvSpPr>
        <p:spPr>
          <a:xfrm>
            <a:off x="5949600" y="6106900"/>
            <a:ext cx="6465000" cy="624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438" name="Google Shape;438;g3212832d8cc_0_11"/>
          <p:cNvCxnSpPr>
            <a:stCxn id="437" idx="1"/>
            <a:endCxn id="439" idx="1"/>
          </p:cNvCxnSpPr>
          <p:nvPr/>
        </p:nvCxnSpPr>
        <p:spPr>
          <a:xfrm flipH="1">
            <a:off x="5888100" y="6419200"/>
            <a:ext cx="61500" cy="1711200"/>
          </a:xfrm>
          <a:prstGeom prst="bentConnector3">
            <a:avLst>
              <a:gd fmla="val 3793171" name="adj1"/>
            </a:avLst>
          </a:prstGeom>
          <a:noFill/>
          <a:ln cap="flat" cmpd="sng" w="38100">
            <a:solidFill>
              <a:srgbClr val="FF0000"/>
            </a:solidFill>
            <a:prstDash val="solid"/>
            <a:round/>
            <a:headEnd len="med" w="med" type="none"/>
            <a:tailEnd len="med" w="med" type="none"/>
          </a:ln>
        </p:spPr>
      </p:cxnSp>
      <p:cxnSp>
        <p:nvCxnSpPr>
          <p:cNvPr id="440" name="Google Shape;440;g3212832d8cc_0_11"/>
          <p:cNvCxnSpPr/>
          <p:nvPr/>
        </p:nvCxnSpPr>
        <p:spPr>
          <a:xfrm flipH="1" rot="10800000">
            <a:off x="4889188" y="8118771"/>
            <a:ext cx="999000" cy="23400"/>
          </a:xfrm>
          <a:prstGeom prst="straightConnector1">
            <a:avLst/>
          </a:prstGeom>
          <a:noFill/>
          <a:ln cap="flat" cmpd="sng" w="38100">
            <a:solidFill>
              <a:srgbClr val="FF0000"/>
            </a:solidFill>
            <a:prstDash val="solid"/>
            <a:round/>
            <a:headEnd len="med" w="med" type="none"/>
            <a:tailEnd len="med" w="med" type="triangle"/>
          </a:ln>
        </p:spPr>
      </p:cxnSp>
      <p:grpSp>
        <p:nvGrpSpPr>
          <p:cNvPr id="441" name="Google Shape;441;g3212832d8cc_0_11"/>
          <p:cNvGrpSpPr/>
          <p:nvPr/>
        </p:nvGrpSpPr>
        <p:grpSpPr>
          <a:xfrm>
            <a:off x="12540938" y="7329374"/>
            <a:ext cx="4717447" cy="2006925"/>
            <a:chOff x="0" y="-57150"/>
            <a:chExt cx="1242447" cy="422742"/>
          </a:xfrm>
        </p:grpSpPr>
        <p:sp>
          <p:nvSpPr>
            <p:cNvPr id="442" name="Google Shape;442;g3212832d8cc_0_11"/>
            <p:cNvSpPr/>
            <p:nvPr/>
          </p:nvSpPr>
          <p:spPr>
            <a:xfrm>
              <a:off x="0" y="0"/>
              <a:ext cx="1242447" cy="365592"/>
            </a:xfrm>
            <a:custGeom>
              <a:rect b="b" l="l" r="r" t="t"/>
              <a:pathLst>
                <a:path extrusionOk="0" h="365592" w="1242447">
                  <a:moveTo>
                    <a:pt x="83698" y="0"/>
                  </a:moveTo>
                  <a:lnTo>
                    <a:pt x="1158749" y="0"/>
                  </a:lnTo>
                  <a:cubicBezTo>
                    <a:pt x="1180947" y="0"/>
                    <a:pt x="1202236" y="8818"/>
                    <a:pt x="1217933" y="24515"/>
                  </a:cubicBezTo>
                  <a:cubicBezTo>
                    <a:pt x="1233629" y="40211"/>
                    <a:pt x="1242447" y="61500"/>
                    <a:pt x="1242447" y="83698"/>
                  </a:cubicBezTo>
                  <a:lnTo>
                    <a:pt x="1242447" y="281894"/>
                  </a:lnTo>
                  <a:cubicBezTo>
                    <a:pt x="1242447" y="304092"/>
                    <a:pt x="1233629" y="325381"/>
                    <a:pt x="1217933" y="341077"/>
                  </a:cubicBezTo>
                  <a:cubicBezTo>
                    <a:pt x="1202236" y="356774"/>
                    <a:pt x="1180947" y="365592"/>
                    <a:pt x="1158749" y="365592"/>
                  </a:cubicBezTo>
                  <a:lnTo>
                    <a:pt x="83698" y="365592"/>
                  </a:lnTo>
                  <a:cubicBezTo>
                    <a:pt x="61500" y="365592"/>
                    <a:pt x="40211" y="356774"/>
                    <a:pt x="24515" y="341077"/>
                  </a:cubicBezTo>
                  <a:cubicBezTo>
                    <a:pt x="8818" y="325381"/>
                    <a:pt x="0" y="304092"/>
                    <a:pt x="0" y="281894"/>
                  </a:cubicBezTo>
                  <a:lnTo>
                    <a:pt x="0" y="83698"/>
                  </a:lnTo>
                  <a:cubicBezTo>
                    <a:pt x="0" y="61500"/>
                    <a:pt x="8818" y="40211"/>
                    <a:pt x="24515" y="24515"/>
                  </a:cubicBezTo>
                  <a:cubicBezTo>
                    <a:pt x="40211" y="8818"/>
                    <a:pt x="61500" y="0"/>
                    <a:pt x="83698" y="0"/>
                  </a:cubicBezTo>
                  <a:close/>
                </a:path>
              </a:pathLst>
            </a:custGeom>
            <a:solidFill>
              <a:srgbClr val="FBA8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g3212832d8cc_0_11"/>
            <p:cNvSpPr txBox="1"/>
            <p:nvPr/>
          </p:nvSpPr>
          <p:spPr>
            <a:xfrm>
              <a:off x="0" y="-57150"/>
              <a:ext cx="1242300" cy="422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44" name="Google Shape;444;g3212832d8cc_0_11"/>
          <p:cNvSpPr txBox="1"/>
          <p:nvPr/>
        </p:nvSpPr>
        <p:spPr>
          <a:xfrm>
            <a:off x="12550369" y="7745097"/>
            <a:ext cx="4698600" cy="138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3000">
                <a:solidFill>
                  <a:srgbClr val="FFFFFF"/>
                </a:solidFill>
                <a:latin typeface="Poppins"/>
                <a:ea typeface="Poppins"/>
                <a:cs typeface="Poppins"/>
                <a:sym typeface="Poppins"/>
              </a:rPr>
              <a:t>Statistics</a:t>
            </a:r>
            <a:r>
              <a:rPr lang="en-US" sz="3000">
                <a:solidFill>
                  <a:srgbClr val="FFFFFF"/>
                </a:solidFill>
                <a:latin typeface="Poppins"/>
                <a:ea typeface="Poppins"/>
                <a:cs typeface="Poppins"/>
                <a:sym typeface="Poppins"/>
              </a:rPr>
              <a:t> from Test Dataset using Final Model</a:t>
            </a:r>
            <a:endParaRPr sz="900"/>
          </a:p>
        </p:txBody>
      </p:sp>
      <p:pic>
        <p:nvPicPr>
          <p:cNvPr id="439" name="Google Shape;439;g3212832d8cc_0_11"/>
          <p:cNvPicPr preferRelativeResize="0"/>
          <p:nvPr/>
        </p:nvPicPr>
        <p:blipFill>
          <a:blip r:embed="rId4">
            <a:alphaModFix/>
          </a:blip>
          <a:stretch>
            <a:fillRect/>
          </a:stretch>
        </p:blipFill>
        <p:spPr>
          <a:xfrm>
            <a:off x="5888200" y="6924650"/>
            <a:ext cx="6042226" cy="2411650"/>
          </a:xfrm>
          <a:prstGeom prst="rect">
            <a:avLst/>
          </a:prstGeom>
          <a:noFill/>
          <a:ln>
            <a:noFill/>
          </a:ln>
        </p:spPr>
      </p:pic>
      <p:sp>
        <p:nvSpPr>
          <p:cNvPr id="445" name="Google Shape;445;g3212832d8cc_0_11"/>
          <p:cNvSpPr txBox="1"/>
          <p:nvPr>
            <p:ph idx="12" type="sldNum"/>
          </p:nvPr>
        </p:nvSpPr>
        <p:spPr>
          <a:xfrm>
            <a:off x="15622500" y="4131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4AAD"/>
            </a:gs>
            <a:gs pos="100000">
              <a:srgbClr val="38287B"/>
            </a:gs>
          </a:gsLst>
          <a:lin ang="5400012" scaled="0"/>
        </a:gradFill>
      </p:bgPr>
    </p:bg>
    <p:spTree>
      <p:nvGrpSpPr>
        <p:cNvPr id="449" name="Shape 449"/>
        <p:cNvGrpSpPr/>
        <p:nvPr/>
      </p:nvGrpSpPr>
      <p:grpSpPr>
        <a:xfrm>
          <a:off x="0" y="0"/>
          <a:ext cx="0" cy="0"/>
          <a:chOff x="0" y="0"/>
          <a:chExt cx="0" cy="0"/>
        </a:xfrm>
      </p:grpSpPr>
      <p:grpSp>
        <p:nvGrpSpPr>
          <p:cNvPr id="450" name="Google Shape;450;g3213b742bed_0_3"/>
          <p:cNvGrpSpPr/>
          <p:nvPr/>
        </p:nvGrpSpPr>
        <p:grpSpPr>
          <a:xfrm>
            <a:off x="-1963102" y="9130500"/>
            <a:ext cx="22403378" cy="1156501"/>
            <a:chOff x="0" y="-57150"/>
            <a:chExt cx="2377546" cy="122733"/>
          </a:xfrm>
        </p:grpSpPr>
        <p:sp>
          <p:nvSpPr>
            <p:cNvPr id="451" name="Google Shape;451;g3213b742bed_0_3"/>
            <p:cNvSpPr/>
            <p:nvPr/>
          </p:nvSpPr>
          <p:spPr>
            <a:xfrm>
              <a:off x="0" y="0"/>
              <a:ext cx="2377546" cy="65583"/>
            </a:xfrm>
            <a:custGeom>
              <a:rect b="b" l="l" r="r" t="t"/>
              <a:pathLst>
                <a:path extrusionOk="0" h="65583" w="2377546">
                  <a:moveTo>
                    <a:pt x="2174346" y="0"/>
                  </a:moveTo>
                  <a:lnTo>
                    <a:pt x="0" y="0"/>
                  </a:lnTo>
                  <a:lnTo>
                    <a:pt x="203200" y="65583"/>
                  </a:lnTo>
                  <a:lnTo>
                    <a:pt x="2377546" y="65583"/>
                  </a:lnTo>
                  <a:lnTo>
                    <a:pt x="2174346" y="0"/>
                  </a:lnTo>
                  <a:close/>
                </a:path>
              </a:pathLst>
            </a:custGeom>
            <a:solidFill>
              <a:srgbClr val="FBA834"/>
            </a:solidFill>
            <a:ln>
              <a:noFill/>
            </a:ln>
          </p:spPr>
        </p:sp>
        <p:sp>
          <p:nvSpPr>
            <p:cNvPr id="452" name="Google Shape;452;g3213b742bed_0_3"/>
            <p:cNvSpPr txBox="1"/>
            <p:nvPr/>
          </p:nvSpPr>
          <p:spPr>
            <a:xfrm>
              <a:off x="101600" y="-57150"/>
              <a:ext cx="2174400" cy="122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53" name="Google Shape;453;g3213b742bed_0_3"/>
          <p:cNvSpPr txBox="1"/>
          <p:nvPr/>
        </p:nvSpPr>
        <p:spPr>
          <a:xfrm>
            <a:off x="3226936" y="315531"/>
            <a:ext cx="11834100" cy="3329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7210">
                <a:solidFill>
                  <a:srgbClr val="FFFFFF"/>
                </a:solidFill>
                <a:latin typeface="Montserrat"/>
                <a:ea typeface="Montserrat"/>
                <a:cs typeface="Montserrat"/>
                <a:sym typeface="Montserrat"/>
              </a:rPr>
              <a:t>Further Improved Linear Regression using Backward Stepping</a:t>
            </a:r>
            <a:endParaRPr b="1" sz="7210">
              <a:solidFill>
                <a:srgbClr val="FFFFFF"/>
              </a:solidFill>
              <a:latin typeface="Montserrat"/>
              <a:ea typeface="Montserrat"/>
              <a:cs typeface="Montserrat"/>
              <a:sym typeface="Montserrat"/>
            </a:endParaRPr>
          </a:p>
        </p:txBody>
      </p:sp>
      <p:grpSp>
        <p:nvGrpSpPr>
          <p:cNvPr id="454" name="Google Shape;454;g3213b742bed_0_3"/>
          <p:cNvGrpSpPr/>
          <p:nvPr/>
        </p:nvGrpSpPr>
        <p:grpSpPr>
          <a:xfrm>
            <a:off x="714875" y="3616440"/>
            <a:ext cx="4717447" cy="2526687"/>
            <a:chOff x="0" y="-57150"/>
            <a:chExt cx="1242447" cy="422742"/>
          </a:xfrm>
        </p:grpSpPr>
        <p:sp>
          <p:nvSpPr>
            <p:cNvPr id="455" name="Google Shape;455;g3213b742bed_0_3"/>
            <p:cNvSpPr/>
            <p:nvPr/>
          </p:nvSpPr>
          <p:spPr>
            <a:xfrm>
              <a:off x="0" y="0"/>
              <a:ext cx="1242447" cy="365592"/>
            </a:xfrm>
            <a:custGeom>
              <a:rect b="b" l="l" r="r" t="t"/>
              <a:pathLst>
                <a:path extrusionOk="0" h="365592" w="1242447">
                  <a:moveTo>
                    <a:pt x="83698" y="0"/>
                  </a:moveTo>
                  <a:lnTo>
                    <a:pt x="1158749" y="0"/>
                  </a:lnTo>
                  <a:cubicBezTo>
                    <a:pt x="1180947" y="0"/>
                    <a:pt x="1202236" y="8818"/>
                    <a:pt x="1217933" y="24515"/>
                  </a:cubicBezTo>
                  <a:cubicBezTo>
                    <a:pt x="1233629" y="40211"/>
                    <a:pt x="1242447" y="61500"/>
                    <a:pt x="1242447" y="83698"/>
                  </a:cubicBezTo>
                  <a:lnTo>
                    <a:pt x="1242447" y="281894"/>
                  </a:lnTo>
                  <a:cubicBezTo>
                    <a:pt x="1242447" y="304092"/>
                    <a:pt x="1233629" y="325381"/>
                    <a:pt x="1217933" y="341077"/>
                  </a:cubicBezTo>
                  <a:cubicBezTo>
                    <a:pt x="1202236" y="356774"/>
                    <a:pt x="1180947" y="365592"/>
                    <a:pt x="1158749" y="365592"/>
                  </a:cubicBezTo>
                  <a:lnTo>
                    <a:pt x="83698" y="365592"/>
                  </a:lnTo>
                  <a:cubicBezTo>
                    <a:pt x="61500" y="365592"/>
                    <a:pt x="40211" y="356774"/>
                    <a:pt x="24515" y="341077"/>
                  </a:cubicBezTo>
                  <a:cubicBezTo>
                    <a:pt x="8818" y="325381"/>
                    <a:pt x="0" y="304092"/>
                    <a:pt x="0" y="281894"/>
                  </a:cubicBezTo>
                  <a:lnTo>
                    <a:pt x="0" y="83698"/>
                  </a:lnTo>
                  <a:cubicBezTo>
                    <a:pt x="0" y="61500"/>
                    <a:pt x="8818" y="40211"/>
                    <a:pt x="24515" y="24515"/>
                  </a:cubicBezTo>
                  <a:cubicBezTo>
                    <a:pt x="40211" y="8818"/>
                    <a:pt x="61500" y="0"/>
                    <a:pt x="83698" y="0"/>
                  </a:cubicBezTo>
                  <a:close/>
                </a:path>
              </a:pathLst>
            </a:custGeom>
            <a:solidFill>
              <a:srgbClr val="FBA8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g3213b742bed_0_3"/>
            <p:cNvSpPr txBox="1"/>
            <p:nvPr/>
          </p:nvSpPr>
          <p:spPr>
            <a:xfrm>
              <a:off x="0" y="-57150"/>
              <a:ext cx="1242300" cy="422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457" name="Google Shape;457;g3213b742bed_0_3"/>
          <p:cNvCxnSpPr/>
          <p:nvPr/>
        </p:nvCxnSpPr>
        <p:spPr>
          <a:xfrm rot="10800000">
            <a:off x="17868900" y="1228427"/>
            <a:ext cx="0" cy="7226700"/>
          </a:xfrm>
          <a:prstGeom prst="straightConnector1">
            <a:avLst/>
          </a:prstGeom>
          <a:noFill/>
          <a:ln cap="flat" cmpd="sng" w="19050">
            <a:solidFill>
              <a:srgbClr val="FFFFFF"/>
            </a:solidFill>
            <a:prstDash val="solid"/>
            <a:round/>
            <a:headEnd len="sm" w="sm" type="none"/>
            <a:tailEnd len="sm" w="sm" type="none"/>
          </a:ln>
        </p:spPr>
      </p:cxnSp>
      <p:cxnSp>
        <p:nvCxnSpPr>
          <p:cNvPr id="458" name="Google Shape;458;g3213b742bed_0_3"/>
          <p:cNvCxnSpPr/>
          <p:nvPr/>
        </p:nvCxnSpPr>
        <p:spPr>
          <a:xfrm rot="10800000">
            <a:off x="495300" y="1228427"/>
            <a:ext cx="0" cy="7226700"/>
          </a:xfrm>
          <a:prstGeom prst="straightConnector1">
            <a:avLst/>
          </a:prstGeom>
          <a:noFill/>
          <a:ln cap="flat" cmpd="sng" w="19050">
            <a:solidFill>
              <a:srgbClr val="FFFFFF"/>
            </a:solidFill>
            <a:prstDash val="solid"/>
            <a:round/>
            <a:headEnd len="sm" w="sm" type="none"/>
            <a:tailEnd len="sm" w="sm" type="none"/>
          </a:ln>
        </p:spPr>
      </p:cxnSp>
      <p:sp>
        <p:nvSpPr>
          <p:cNvPr id="459" name="Google Shape;459;g3213b742bed_0_3"/>
          <p:cNvSpPr txBox="1"/>
          <p:nvPr/>
        </p:nvSpPr>
        <p:spPr>
          <a:xfrm>
            <a:off x="652475" y="4315452"/>
            <a:ext cx="4717500" cy="138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3000">
                <a:solidFill>
                  <a:srgbClr val="FFFFFF"/>
                </a:solidFill>
                <a:latin typeface="Poppins"/>
                <a:ea typeface="Poppins"/>
                <a:cs typeface="Poppins"/>
                <a:sym typeface="Poppins"/>
              </a:rPr>
              <a:t>Overfitting Measure=R2−Adjusted R2</a:t>
            </a:r>
            <a:endParaRPr sz="900"/>
          </a:p>
        </p:txBody>
      </p:sp>
      <p:cxnSp>
        <p:nvCxnSpPr>
          <p:cNvPr id="460" name="Google Shape;460;g3213b742bed_0_3"/>
          <p:cNvCxnSpPr>
            <a:stCxn id="461" idx="4"/>
          </p:cNvCxnSpPr>
          <p:nvPr/>
        </p:nvCxnSpPr>
        <p:spPr>
          <a:xfrm flipH="1">
            <a:off x="8233279" y="7350700"/>
            <a:ext cx="2398800" cy="955200"/>
          </a:xfrm>
          <a:prstGeom prst="straightConnector1">
            <a:avLst/>
          </a:prstGeom>
          <a:noFill/>
          <a:ln cap="flat" cmpd="sng" w="28575">
            <a:solidFill>
              <a:srgbClr val="FF0000"/>
            </a:solidFill>
            <a:prstDash val="solid"/>
            <a:round/>
            <a:headEnd len="med" w="med" type="none"/>
            <a:tailEnd len="med" w="med" type="triangle"/>
          </a:ln>
        </p:spPr>
      </p:cxnSp>
      <p:sp>
        <p:nvSpPr>
          <p:cNvPr id="462" name="Google Shape;462;g3213b742bed_0_3"/>
          <p:cNvSpPr txBox="1"/>
          <p:nvPr/>
        </p:nvSpPr>
        <p:spPr>
          <a:xfrm>
            <a:off x="961350" y="6574575"/>
            <a:ext cx="7221300" cy="17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200">
                <a:solidFill>
                  <a:schemeClr val="lt1"/>
                </a:solidFill>
                <a:latin typeface="Calibri"/>
                <a:ea typeface="Calibri"/>
                <a:cs typeface="Calibri"/>
                <a:sym typeface="Calibri"/>
              </a:rPr>
              <a:t>A small difference here 0.00119 suggests minimal overfitting.</a:t>
            </a:r>
            <a:endParaRPr sz="32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3200">
                <a:solidFill>
                  <a:schemeClr val="lt1"/>
                </a:solidFill>
                <a:latin typeface="Calibri"/>
                <a:ea typeface="Calibri"/>
                <a:cs typeface="Calibri"/>
                <a:sym typeface="Calibri"/>
              </a:rPr>
              <a:t>Indicates that the predictors in the model are contributing meaningfully to explaining the variance in the dependent variable.</a:t>
            </a:r>
            <a:endParaRPr sz="3200">
              <a:solidFill>
                <a:schemeClr val="lt1"/>
              </a:solidFill>
              <a:latin typeface="Calibri"/>
              <a:ea typeface="Calibri"/>
              <a:cs typeface="Calibri"/>
              <a:sym typeface="Calibri"/>
            </a:endParaRPr>
          </a:p>
          <a:p>
            <a:pPr indent="0" lvl="0" marL="0" rtl="0" algn="l">
              <a:spcBef>
                <a:spcPts val="0"/>
              </a:spcBef>
              <a:spcAft>
                <a:spcPts val="0"/>
              </a:spcAft>
              <a:buNone/>
            </a:pPr>
            <a:r>
              <a:t/>
            </a:r>
            <a:endParaRPr sz="3200">
              <a:solidFill>
                <a:schemeClr val="lt1"/>
              </a:solidFill>
              <a:latin typeface="Calibri"/>
              <a:ea typeface="Calibri"/>
              <a:cs typeface="Calibri"/>
              <a:sym typeface="Calibri"/>
            </a:endParaRPr>
          </a:p>
        </p:txBody>
      </p:sp>
      <p:pic>
        <p:nvPicPr>
          <p:cNvPr id="463" name="Google Shape;463;g3213b742bed_0_3"/>
          <p:cNvPicPr preferRelativeResize="0"/>
          <p:nvPr/>
        </p:nvPicPr>
        <p:blipFill>
          <a:blip r:embed="rId3">
            <a:alphaModFix/>
          </a:blip>
          <a:stretch>
            <a:fillRect/>
          </a:stretch>
        </p:blipFill>
        <p:spPr>
          <a:xfrm>
            <a:off x="9012475" y="4119450"/>
            <a:ext cx="7381301" cy="2811175"/>
          </a:xfrm>
          <a:prstGeom prst="rect">
            <a:avLst/>
          </a:prstGeom>
          <a:noFill/>
          <a:ln>
            <a:noFill/>
          </a:ln>
        </p:spPr>
      </p:pic>
      <p:sp>
        <p:nvSpPr>
          <p:cNvPr id="461" name="Google Shape;461;g3213b742bed_0_3"/>
          <p:cNvSpPr/>
          <p:nvPr/>
        </p:nvSpPr>
        <p:spPr>
          <a:xfrm>
            <a:off x="9123829" y="6306700"/>
            <a:ext cx="3016500" cy="10440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64" name="Google Shape;464;g3213b742bed_0_3"/>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4AAD"/>
            </a:gs>
            <a:gs pos="100000">
              <a:srgbClr val="38287B"/>
            </a:gs>
          </a:gsLst>
          <a:lin ang="5400012" scaled="0"/>
        </a:gradFill>
      </p:bgPr>
    </p:bg>
    <p:spTree>
      <p:nvGrpSpPr>
        <p:cNvPr id="468" name="Shape 468"/>
        <p:cNvGrpSpPr/>
        <p:nvPr/>
      </p:nvGrpSpPr>
      <p:grpSpPr>
        <a:xfrm>
          <a:off x="0" y="0"/>
          <a:ext cx="0" cy="0"/>
          <a:chOff x="0" y="0"/>
          <a:chExt cx="0" cy="0"/>
        </a:xfrm>
      </p:grpSpPr>
      <p:grpSp>
        <p:nvGrpSpPr>
          <p:cNvPr id="469" name="Google Shape;469;g3212832d8cc_0_65"/>
          <p:cNvGrpSpPr/>
          <p:nvPr/>
        </p:nvGrpSpPr>
        <p:grpSpPr>
          <a:xfrm>
            <a:off x="-1963102" y="9130500"/>
            <a:ext cx="22403378" cy="1156501"/>
            <a:chOff x="0" y="-57150"/>
            <a:chExt cx="2377546" cy="122733"/>
          </a:xfrm>
        </p:grpSpPr>
        <p:sp>
          <p:nvSpPr>
            <p:cNvPr id="470" name="Google Shape;470;g3212832d8cc_0_65"/>
            <p:cNvSpPr/>
            <p:nvPr/>
          </p:nvSpPr>
          <p:spPr>
            <a:xfrm>
              <a:off x="0" y="0"/>
              <a:ext cx="2377546" cy="65583"/>
            </a:xfrm>
            <a:custGeom>
              <a:rect b="b" l="l" r="r" t="t"/>
              <a:pathLst>
                <a:path extrusionOk="0" h="65583" w="2377546">
                  <a:moveTo>
                    <a:pt x="2174346" y="0"/>
                  </a:moveTo>
                  <a:lnTo>
                    <a:pt x="0" y="0"/>
                  </a:lnTo>
                  <a:lnTo>
                    <a:pt x="203200" y="65583"/>
                  </a:lnTo>
                  <a:lnTo>
                    <a:pt x="2377546" y="65583"/>
                  </a:lnTo>
                  <a:lnTo>
                    <a:pt x="2174346" y="0"/>
                  </a:lnTo>
                  <a:close/>
                </a:path>
              </a:pathLst>
            </a:custGeom>
            <a:solidFill>
              <a:srgbClr val="FBA834"/>
            </a:solidFill>
            <a:ln>
              <a:noFill/>
            </a:ln>
          </p:spPr>
        </p:sp>
        <p:sp>
          <p:nvSpPr>
            <p:cNvPr id="471" name="Google Shape;471;g3212832d8cc_0_65"/>
            <p:cNvSpPr txBox="1"/>
            <p:nvPr/>
          </p:nvSpPr>
          <p:spPr>
            <a:xfrm>
              <a:off x="101600" y="-57150"/>
              <a:ext cx="2174400" cy="122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72" name="Google Shape;472;g3212832d8cc_0_65"/>
          <p:cNvSpPr txBox="1"/>
          <p:nvPr/>
        </p:nvSpPr>
        <p:spPr>
          <a:xfrm>
            <a:off x="3226936" y="315531"/>
            <a:ext cx="11834100" cy="2821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6110">
                <a:solidFill>
                  <a:srgbClr val="FFFFFF"/>
                </a:solidFill>
                <a:latin typeface="Montserrat"/>
                <a:ea typeface="Montserrat"/>
                <a:cs typeface="Montserrat"/>
                <a:sym typeface="Montserrat"/>
              </a:rPr>
              <a:t>Further Improved Linear Regression using Backward Stepping</a:t>
            </a:r>
            <a:endParaRPr b="1" sz="6110">
              <a:solidFill>
                <a:srgbClr val="FFFFFF"/>
              </a:solidFill>
              <a:latin typeface="Montserrat"/>
              <a:ea typeface="Montserrat"/>
              <a:cs typeface="Montserrat"/>
              <a:sym typeface="Montserrat"/>
            </a:endParaRPr>
          </a:p>
        </p:txBody>
      </p:sp>
      <p:grpSp>
        <p:nvGrpSpPr>
          <p:cNvPr id="473" name="Google Shape;473;g3212832d8cc_0_65"/>
          <p:cNvGrpSpPr/>
          <p:nvPr/>
        </p:nvGrpSpPr>
        <p:grpSpPr>
          <a:xfrm>
            <a:off x="714875" y="2619901"/>
            <a:ext cx="4717447" cy="1156495"/>
            <a:chOff x="0" y="-57150"/>
            <a:chExt cx="1242447" cy="422742"/>
          </a:xfrm>
        </p:grpSpPr>
        <p:sp>
          <p:nvSpPr>
            <p:cNvPr id="474" name="Google Shape;474;g3212832d8cc_0_65"/>
            <p:cNvSpPr/>
            <p:nvPr/>
          </p:nvSpPr>
          <p:spPr>
            <a:xfrm>
              <a:off x="0" y="0"/>
              <a:ext cx="1242447" cy="365592"/>
            </a:xfrm>
            <a:custGeom>
              <a:rect b="b" l="l" r="r" t="t"/>
              <a:pathLst>
                <a:path extrusionOk="0" h="365592" w="1242447">
                  <a:moveTo>
                    <a:pt x="83698" y="0"/>
                  </a:moveTo>
                  <a:lnTo>
                    <a:pt x="1158749" y="0"/>
                  </a:lnTo>
                  <a:cubicBezTo>
                    <a:pt x="1180947" y="0"/>
                    <a:pt x="1202236" y="8818"/>
                    <a:pt x="1217933" y="24515"/>
                  </a:cubicBezTo>
                  <a:cubicBezTo>
                    <a:pt x="1233629" y="40211"/>
                    <a:pt x="1242447" y="61500"/>
                    <a:pt x="1242447" y="83698"/>
                  </a:cubicBezTo>
                  <a:lnTo>
                    <a:pt x="1242447" y="281894"/>
                  </a:lnTo>
                  <a:cubicBezTo>
                    <a:pt x="1242447" y="304092"/>
                    <a:pt x="1233629" y="325381"/>
                    <a:pt x="1217933" y="341077"/>
                  </a:cubicBezTo>
                  <a:cubicBezTo>
                    <a:pt x="1202236" y="356774"/>
                    <a:pt x="1180947" y="365592"/>
                    <a:pt x="1158749" y="365592"/>
                  </a:cubicBezTo>
                  <a:lnTo>
                    <a:pt x="83698" y="365592"/>
                  </a:lnTo>
                  <a:cubicBezTo>
                    <a:pt x="61500" y="365592"/>
                    <a:pt x="40211" y="356774"/>
                    <a:pt x="24515" y="341077"/>
                  </a:cubicBezTo>
                  <a:cubicBezTo>
                    <a:pt x="8818" y="325381"/>
                    <a:pt x="0" y="304092"/>
                    <a:pt x="0" y="281894"/>
                  </a:cubicBezTo>
                  <a:lnTo>
                    <a:pt x="0" y="83698"/>
                  </a:lnTo>
                  <a:cubicBezTo>
                    <a:pt x="0" y="61500"/>
                    <a:pt x="8818" y="40211"/>
                    <a:pt x="24515" y="24515"/>
                  </a:cubicBezTo>
                  <a:cubicBezTo>
                    <a:pt x="40211" y="8818"/>
                    <a:pt x="61500" y="0"/>
                    <a:pt x="83698" y="0"/>
                  </a:cubicBezTo>
                  <a:close/>
                </a:path>
              </a:pathLst>
            </a:custGeom>
            <a:solidFill>
              <a:srgbClr val="FBA8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g3212832d8cc_0_65"/>
            <p:cNvSpPr txBox="1"/>
            <p:nvPr/>
          </p:nvSpPr>
          <p:spPr>
            <a:xfrm>
              <a:off x="0" y="-57150"/>
              <a:ext cx="1242300" cy="422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476" name="Google Shape;476;g3212832d8cc_0_65"/>
          <p:cNvCxnSpPr/>
          <p:nvPr/>
        </p:nvCxnSpPr>
        <p:spPr>
          <a:xfrm rot="10800000">
            <a:off x="17868900" y="1228427"/>
            <a:ext cx="0" cy="7226700"/>
          </a:xfrm>
          <a:prstGeom prst="straightConnector1">
            <a:avLst/>
          </a:prstGeom>
          <a:noFill/>
          <a:ln cap="flat" cmpd="sng" w="19050">
            <a:solidFill>
              <a:srgbClr val="FFFFFF"/>
            </a:solidFill>
            <a:prstDash val="solid"/>
            <a:round/>
            <a:headEnd len="sm" w="sm" type="none"/>
            <a:tailEnd len="sm" w="sm" type="none"/>
          </a:ln>
        </p:spPr>
      </p:cxnSp>
      <p:cxnSp>
        <p:nvCxnSpPr>
          <p:cNvPr id="477" name="Google Shape;477;g3212832d8cc_0_65"/>
          <p:cNvCxnSpPr/>
          <p:nvPr/>
        </p:nvCxnSpPr>
        <p:spPr>
          <a:xfrm rot="10800000">
            <a:off x="495300" y="1228427"/>
            <a:ext cx="0" cy="7226700"/>
          </a:xfrm>
          <a:prstGeom prst="straightConnector1">
            <a:avLst/>
          </a:prstGeom>
          <a:noFill/>
          <a:ln cap="flat" cmpd="sng" w="19050">
            <a:solidFill>
              <a:srgbClr val="FFFFFF"/>
            </a:solidFill>
            <a:prstDash val="solid"/>
            <a:round/>
            <a:headEnd len="sm" w="sm" type="none"/>
            <a:tailEnd len="sm" w="sm" type="none"/>
          </a:ln>
        </p:spPr>
      </p:cxnSp>
      <p:sp>
        <p:nvSpPr>
          <p:cNvPr id="478" name="Google Shape;478;g3212832d8cc_0_65"/>
          <p:cNvSpPr txBox="1"/>
          <p:nvPr/>
        </p:nvSpPr>
        <p:spPr>
          <a:xfrm>
            <a:off x="724306" y="2967297"/>
            <a:ext cx="4698600" cy="461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3000">
                <a:solidFill>
                  <a:srgbClr val="FFFFFF"/>
                </a:solidFill>
                <a:latin typeface="Poppins"/>
                <a:ea typeface="Poppins"/>
                <a:cs typeface="Poppins"/>
                <a:sym typeface="Poppins"/>
              </a:rPr>
              <a:t>15 Features</a:t>
            </a:r>
            <a:endParaRPr sz="900"/>
          </a:p>
        </p:txBody>
      </p:sp>
      <p:pic>
        <p:nvPicPr>
          <p:cNvPr id="479" name="Google Shape;479;g3212832d8cc_0_65"/>
          <p:cNvPicPr preferRelativeResize="0"/>
          <p:nvPr/>
        </p:nvPicPr>
        <p:blipFill>
          <a:blip r:embed="rId3">
            <a:alphaModFix/>
          </a:blip>
          <a:stretch>
            <a:fillRect/>
          </a:stretch>
        </p:blipFill>
        <p:spPr>
          <a:xfrm>
            <a:off x="7864426" y="3137024"/>
            <a:ext cx="8892726" cy="6434301"/>
          </a:xfrm>
          <a:prstGeom prst="rect">
            <a:avLst/>
          </a:prstGeom>
          <a:noFill/>
          <a:ln>
            <a:noFill/>
          </a:ln>
        </p:spPr>
      </p:pic>
      <p:sp>
        <p:nvSpPr>
          <p:cNvPr id="480" name="Google Shape;480;g3212832d8cc_0_65"/>
          <p:cNvSpPr/>
          <p:nvPr/>
        </p:nvSpPr>
        <p:spPr>
          <a:xfrm>
            <a:off x="8669425" y="3920425"/>
            <a:ext cx="5379600" cy="345300"/>
          </a:xfrm>
          <a:prstGeom prst="roundRect">
            <a:avLst>
              <a:gd fmla="val 0"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81" name="Google Shape;481;g3212832d8cc_0_65"/>
          <p:cNvSpPr/>
          <p:nvPr/>
        </p:nvSpPr>
        <p:spPr>
          <a:xfrm>
            <a:off x="8669425" y="6181525"/>
            <a:ext cx="5379600" cy="345300"/>
          </a:xfrm>
          <a:prstGeom prst="roundRect">
            <a:avLst>
              <a:gd fmla="val 0"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82" name="Google Shape;482;g3212832d8cc_0_65"/>
          <p:cNvSpPr txBox="1"/>
          <p:nvPr/>
        </p:nvSpPr>
        <p:spPr>
          <a:xfrm>
            <a:off x="714875" y="4079975"/>
            <a:ext cx="6892500" cy="41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lt1"/>
                </a:solidFill>
                <a:latin typeface="Calibri"/>
                <a:ea typeface="Calibri"/>
                <a:cs typeface="Calibri"/>
                <a:sym typeface="Calibri"/>
              </a:rPr>
              <a:t>Features that drives up unemployment rate:</a:t>
            </a:r>
            <a:endParaRPr sz="3200">
              <a:solidFill>
                <a:schemeClr val="lt1"/>
              </a:solidFill>
              <a:latin typeface="Calibri"/>
              <a:ea typeface="Calibri"/>
              <a:cs typeface="Calibri"/>
              <a:sym typeface="Calibri"/>
            </a:endParaRPr>
          </a:p>
          <a:p>
            <a:pPr indent="0" lvl="0" marL="0" rtl="0" algn="l">
              <a:spcBef>
                <a:spcPts val="0"/>
              </a:spcBef>
              <a:spcAft>
                <a:spcPts val="0"/>
              </a:spcAft>
              <a:buNone/>
            </a:pPr>
            <a:r>
              <a:t/>
            </a:r>
            <a:endParaRPr sz="3200">
              <a:solidFill>
                <a:schemeClr val="lt1"/>
              </a:solidFill>
              <a:latin typeface="Calibri"/>
              <a:ea typeface="Calibri"/>
              <a:cs typeface="Calibri"/>
              <a:sym typeface="Calibri"/>
            </a:endParaRPr>
          </a:p>
          <a:p>
            <a:pPr indent="0" lvl="0" marL="0" rtl="0" algn="l">
              <a:spcBef>
                <a:spcPts val="0"/>
              </a:spcBef>
              <a:spcAft>
                <a:spcPts val="0"/>
              </a:spcAft>
              <a:buNone/>
            </a:pPr>
            <a:r>
              <a:rPr lang="en-US" sz="3200">
                <a:solidFill>
                  <a:schemeClr val="lt1"/>
                </a:solidFill>
                <a:latin typeface="Calibri"/>
                <a:ea typeface="Calibri"/>
                <a:cs typeface="Calibri"/>
                <a:sym typeface="Calibri"/>
              </a:rPr>
              <a:t>Imports level at t-1;</a:t>
            </a:r>
            <a:endParaRPr sz="3200">
              <a:solidFill>
                <a:schemeClr val="lt1"/>
              </a:solidFill>
              <a:latin typeface="Calibri"/>
              <a:ea typeface="Calibri"/>
              <a:cs typeface="Calibri"/>
              <a:sym typeface="Calibri"/>
            </a:endParaRPr>
          </a:p>
          <a:p>
            <a:pPr indent="0" lvl="0" marL="0" rtl="0" algn="l">
              <a:spcBef>
                <a:spcPts val="0"/>
              </a:spcBef>
              <a:spcAft>
                <a:spcPts val="0"/>
              </a:spcAft>
              <a:buNone/>
            </a:pPr>
            <a:r>
              <a:rPr lang="en-US" sz="3200">
                <a:solidFill>
                  <a:schemeClr val="lt1"/>
                </a:solidFill>
                <a:latin typeface="Calibri"/>
                <a:ea typeface="Calibri"/>
                <a:cs typeface="Calibri"/>
                <a:sym typeface="Calibri"/>
              </a:rPr>
              <a:t>GDI at t-1;</a:t>
            </a:r>
            <a:br>
              <a:rPr lang="en-US" sz="3200">
                <a:solidFill>
                  <a:schemeClr val="lt1"/>
                </a:solidFill>
                <a:latin typeface="Calibri"/>
                <a:ea typeface="Calibri"/>
                <a:cs typeface="Calibri"/>
                <a:sym typeface="Calibri"/>
              </a:rPr>
            </a:br>
            <a:r>
              <a:rPr lang="en-US" sz="3200">
                <a:solidFill>
                  <a:schemeClr val="lt1"/>
                </a:solidFill>
                <a:latin typeface="Calibri"/>
                <a:ea typeface="Calibri"/>
                <a:cs typeface="Calibri"/>
                <a:sym typeface="Calibri"/>
              </a:rPr>
              <a:t>Labor Force Participation Rate at t-1;</a:t>
            </a:r>
            <a:br>
              <a:rPr lang="en-US" sz="3200">
                <a:solidFill>
                  <a:schemeClr val="lt1"/>
                </a:solidFill>
                <a:latin typeface="Calibri"/>
                <a:ea typeface="Calibri"/>
                <a:cs typeface="Calibri"/>
                <a:sym typeface="Calibri"/>
              </a:rPr>
            </a:br>
            <a:r>
              <a:rPr lang="en-US" sz="3200">
                <a:solidFill>
                  <a:schemeClr val="lt1"/>
                </a:solidFill>
                <a:latin typeface="Calibri"/>
                <a:ea typeface="Calibri"/>
                <a:cs typeface="Calibri"/>
                <a:sym typeface="Calibri"/>
              </a:rPr>
              <a:t>Civilian Labor Level at t-1;</a:t>
            </a:r>
            <a:br>
              <a:rPr lang="en-US" sz="3200">
                <a:solidFill>
                  <a:schemeClr val="lt1"/>
                </a:solidFill>
                <a:latin typeface="Calibri"/>
                <a:ea typeface="Calibri"/>
                <a:cs typeface="Calibri"/>
                <a:sym typeface="Calibri"/>
              </a:rPr>
            </a:br>
            <a:r>
              <a:rPr lang="en-US" sz="3200">
                <a:solidFill>
                  <a:schemeClr val="lt1"/>
                </a:solidFill>
                <a:latin typeface="Calibri"/>
                <a:ea typeface="Calibri"/>
                <a:cs typeface="Calibri"/>
                <a:sym typeface="Calibri"/>
              </a:rPr>
              <a:t>Unemployment Rate at t-1</a:t>
            </a:r>
            <a:endParaRPr sz="3200">
              <a:solidFill>
                <a:schemeClr val="lt1"/>
              </a:solidFill>
              <a:latin typeface="Calibri"/>
              <a:ea typeface="Calibri"/>
              <a:cs typeface="Calibri"/>
              <a:sym typeface="Calibri"/>
            </a:endParaRPr>
          </a:p>
        </p:txBody>
      </p:sp>
      <p:sp>
        <p:nvSpPr>
          <p:cNvPr id="483" name="Google Shape;483;g3212832d8cc_0_65"/>
          <p:cNvSpPr/>
          <p:nvPr/>
        </p:nvSpPr>
        <p:spPr>
          <a:xfrm>
            <a:off x="8669425" y="4669125"/>
            <a:ext cx="5379600" cy="345300"/>
          </a:xfrm>
          <a:prstGeom prst="roundRect">
            <a:avLst>
              <a:gd fmla="val 0" name="adj"/>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84" name="Google Shape;484;g3212832d8cc_0_65"/>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85" name="Google Shape;485;g3212832d8cc_0_65"/>
          <p:cNvSpPr/>
          <p:nvPr/>
        </p:nvSpPr>
        <p:spPr>
          <a:xfrm>
            <a:off x="8669425" y="4294763"/>
            <a:ext cx="5379600" cy="345300"/>
          </a:xfrm>
          <a:prstGeom prst="roundRect">
            <a:avLst>
              <a:gd fmla="val 0" name="adj"/>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86" name="Google Shape;486;g3212832d8cc_0_65"/>
          <p:cNvSpPr/>
          <p:nvPr/>
        </p:nvSpPr>
        <p:spPr>
          <a:xfrm>
            <a:off x="8669425" y="6899813"/>
            <a:ext cx="5379600" cy="345300"/>
          </a:xfrm>
          <a:prstGeom prst="roundRect">
            <a:avLst>
              <a:gd fmla="val 0" name="adj"/>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87" name="Google Shape;487;g3212832d8cc_0_65"/>
          <p:cNvSpPr/>
          <p:nvPr/>
        </p:nvSpPr>
        <p:spPr>
          <a:xfrm>
            <a:off x="8669425" y="5784475"/>
            <a:ext cx="5379600" cy="345300"/>
          </a:xfrm>
          <a:prstGeom prst="roundRect">
            <a:avLst>
              <a:gd fmla="val 0" name="adj"/>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88" name="Google Shape;488;g3212832d8cc_0_65"/>
          <p:cNvSpPr/>
          <p:nvPr/>
        </p:nvSpPr>
        <p:spPr>
          <a:xfrm>
            <a:off x="8669425" y="6525463"/>
            <a:ext cx="5379600" cy="345300"/>
          </a:xfrm>
          <a:prstGeom prst="roundRect">
            <a:avLst>
              <a:gd fmla="val 0"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89" name="Google Shape;489;g3212832d8cc_0_65"/>
          <p:cNvSpPr/>
          <p:nvPr/>
        </p:nvSpPr>
        <p:spPr>
          <a:xfrm>
            <a:off x="8669425" y="7266475"/>
            <a:ext cx="5379600" cy="345300"/>
          </a:xfrm>
          <a:prstGeom prst="roundRect">
            <a:avLst>
              <a:gd fmla="val 0"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90" name="Google Shape;490;g3212832d8cc_0_65"/>
          <p:cNvSpPr/>
          <p:nvPr/>
        </p:nvSpPr>
        <p:spPr>
          <a:xfrm>
            <a:off x="8669425" y="7618125"/>
            <a:ext cx="5379600" cy="345300"/>
          </a:xfrm>
          <a:prstGeom prst="roundRect">
            <a:avLst>
              <a:gd fmla="val 0"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91" name="Google Shape;491;g3212832d8cc_0_65"/>
          <p:cNvSpPr/>
          <p:nvPr/>
        </p:nvSpPr>
        <p:spPr>
          <a:xfrm>
            <a:off x="8669425" y="8015163"/>
            <a:ext cx="5379600" cy="345300"/>
          </a:xfrm>
          <a:prstGeom prst="roundRect">
            <a:avLst>
              <a:gd fmla="val 0"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92" name="Google Shape;492;g3212832d8cc_0_65"/>
          <p:cNvSpPr/>
          <p:nvPr/>
        </p:nvSpPr>
        <p:spPr>
          <a:xfrm>
            <a:off x="8669425" y="8374313"/>
            <a:ext cx="5379600" cy="345300"/>
          </a:xfrm>
          <a:prstGeom prst="roundRect">
            <a:avLst>
              <a:gd fmla="val 0"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93" name="Google Shape;493;g3212832d8cc_0_65"/>
          <p:cNvSpPr/>
          <p:nvPr/>
        </p:nvSpPr>
        <p:spPr>
          <a:xfrm>
            <a:off x="8669425" y="8763875"/>
            <a:ext cx="5379600" cy="345300"/>
          </a:xfrm>
          <a:prstGeom prst="roundRect">
            <a:avLst>
              <a:gd fmla="val 0"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94" name="Google Shape;494;g3212832d8cc_0_65"/>
          <p:cNvSpPr/>
          <p:nvPr/>
        </p:nvSpPr>
        <p:spPr>
          <a:xfrm>
            <a:off x="8669425" y="5039625"/>
            <a:ext cx="5379600" cy="345300"/>
          </a:xfrm>
          <a:prstGeom prst="roundRect">
            <a:avLst>
              <a:gd fmla="val 0"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95" name="Google Shape;495;g3212832d8cc_0_65"/>
          <p:cNvSpPr/>
          <p:nvPr/>
        </p:nvSpPr>
        <p:spPr>
          <a:xfrm>
            <a:off x="8669425" y="5425325"/>
            <a:ext cx="5379600" cy="345300"/>
          </a:xfrm>
          <a:prstGeom prst="roundRect">
            <a:avLst>
              <a:gd fmla="val 0"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96" name="Google Shape;496;g3212832d8cc_0_65"/>
          <p:cNvSpPr/>
          <p:nvPr/>
        </p:nvSpPr>
        <p:spPr>
          <a:xfrm>
            <a:off x="8669425" y="9153425"/>
            <a:ext cx="5379600" cy="345300"/>
          </a:xfrm>
          <a:prstGeom prst="roundRect">
            <a:avLst>
              <a:gd fmla="val 0" name="adj"/>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4AAD"/>
            </a:gs>
            <a:gs pos="100000">
              <a:srgbClr val="38287B"/>
            </a:gs>
          </a:gsLst>
          <a:lin ang="5400012" scaled="0"/>
        </a:gradFill>
      </p:bgPr>
    </p:bg>
    <p:spTree>
      <p:nvGrpSpPr>
        <p:cNvPr id="500" name="Shape 500"/>
        <p:cNvGrpSpPr/>
        <p:nvPr/>
      </p:nvGrpSpPr>
      <p:grpSpPr>
        <a:xfrm>
          <a:off x="0" y="0"/>
          <a:ext cx="0" cy="0"/>
          <a:chOff x="0" y="0"/>
          <a:chExt cx="0" cy="0"/>
        </a:xfrm>
      </p:grpSpPr>
      <p:grpSp>
        <p:nvGrpSpPr>
          <p:cNvPr id="501" name="Google Shape;501;g3212832d8cc_0_29"/>
          <p:cNvGrpSpPr/>
          <p:nvPr/>
        </p:nvGrpSpPr>
        <p:grpSpPr>
          <a:xfrm>
            <a:off x="-1963102" y="9130500"/>
            <a:ext cx="22403378" cy="1156501"/>
            <a:chOff x="0" y="-57150"/>
            <a:chExt cx="2377546" cy="122733"/>
          </a:xfrm>
        </p:grpSpPr>
        <p:sp>
          <p:nvSpPr>
            <p:cNvPr id="502" name="Google Shape;502;g3212832d8cc_0_29"/>
            <p:cNvSpPr/>
            <p:nvPr/>
          </p:nvSpPr>
          <p:spPr>
            <a:xfrm>
              <a:off x="0" y="0"/>
              <a:ext cx="2377546" cy="65583"/>
            </a:xfrm>
            <a:custGeom>
              <a:rect b="b" l="l" r="r" t="t"/>
              <a:pathLst>
                <a:path extrusionOk="0" h="65583" w="2377546">
                  <a:moveTo>
                    <a:pt x="2174346" y="0"/>
                  </a:moveTo>
                  <a:lnTo>
                    <a:pt x="0" y="0"/>
                  </a:lnTo>
                  <a:lnTo>
                    <a:pt x="203200" y="65583"/>
                  </a:lnTo>
                  <a:lnTo>
                    <a:pt x="2377546" y="65583"/>
                  </a:lnTo>
                  <a:lnTo>
                    <a:pt x="2174346" y="0"/>
                  </a:lnTo>
                  <a:close/>
                </a:path>
              </a:pathLst>
            </a:custGeom>
            <a:solidFill>
              <a:srgbClr val="FBA834"/>
            </a:solidFill>
            <a:ln>
              <a:noFill/>
            </a:ln>
          </p:spPr>
        </p:sp>
        <p:sp>
          <p:nvSpPr>
            <p:cNvPr id="503" name="Google Shape;503;g3212832d8cc_0_29"/>
            <p:cNvSpPr txBox="1"/>
            <p:nvPr/>
          </p:nvSpPr>
          <p:spPr>
            <a:xfrm>
              <a:off x="101600" y="-57150"/>
              <a:ext cx="2174400" cy="122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04" name="Google Shape;504;g3212832d8cc_0_29"/>
          <p:cNvSpPr txBox="1"/>
          <p:nvPr/>
        </p:nvSpPr>
        <p:spPr>
          <a:xfrm>
            <a:off x="3226936" y="315531"/>
            <a:ext cx="11834100" cy="1109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7210">
                <a:solidFill>
                  <a:srgbClr val="FFFFFF"/>
                </a:solidFill>
                <a:latin typeface="Montserrat"/>
                <a:ea typeface="Montserrat"/>
                <a:cs typeface="Montserrat"/>
                <a:sym typeface="Montserrat"/>
              </a:rPr>
              <a:t>Residuals</a:t>
            </a:r>
            <a:endParaRPr b="1" sz="7210">
              <a:solidFill>
                <a:srgbClr val="FFFFFF"/>
              </a:solidFill>
              <a:latin typeface="Montserrat"/>
              <a:ea typeface="Montserrat"/>
              <a:cs typeface="Montserrat"/>
              <a:sym typeface="Montserrat"/>
            </a:endParaRPr>
          </a:p>
        </p:txBody>
      </p:sp>
      <p:cxnSp>
        <p:nvCxnSpPr>
          <p:cNvPr id="505" name="Google Shape;505;g3212832d8cc_0_29"/>
          <p:cNvCxnSpPr/>
          <p:nvPr/>
        </p:nvCxnSpPr>
        <p:spPr>
          <a:xfrm rot="10800000">
            <a:off x="17868900" y="1228427"/>
            <a:ext cx="0" cy="7226700"/>
          </a:xfrm>
          <a:prstGeom prst="straightConnector1">
            <a:avLst/>
          </a:prstGeom>
          <a:noFill/>
          <a:ln cap="flat" cmpd="sng" w="19050">
            <a:solidFill>
              <a:srgbClr val="FFFFFF"/>
            </a:solidFill>
            <a:prstDash val="solid"/>
            <a:round/>
            <a:headEnd len="sm" w="sm" type="none"/>
            <a:tailEnd len="sm" w="sm" type="none"/>
          </a:ln>
        </p:spPr>
      </p:cxnSp>
      <p:cxnSp>
        <p:nvCxnSpPr>
          <p:cNvPr id="506" name="Google Shape;506;g3212832d8cc_0_29"/>
          <p:cNvCxnSpPr/>
          <p:nvPr/>
        </p:nvCxnSpPr>
        <p:spPr>
          <a:xfrm rot="10800000">
            <a:off x="495300" y="1228427"/>
            <a:ext cx="0" cy="7226700"/>
          </a:xfrm>
          <a:prstGeom prst="straightConnector1">
            <a:avLst/>
          </a:prstGeom>
          <a:noFill/>
          <a:ln cap="flat" cmpd="sng" w="19050">
            <a:solidFill>
              <a:srgbClr val="FFFFFF"/>
            </a:solidFill>
            <a:prstDash val="solid"/>
            <a:round/>
            <a:headEnd len="sm" w="sm" type="none"/>
            <a:tailEnd len="sm" w="sm" type="none"/>
          </a:ln>
        </p:spPr>
      </p:cxnSp>
      <p:pic>
        <p:nvPicPr>
          <p:cNvPr id="507" name="Google Shape;507;g3212832d8cc_0_29"/>
          <p:cNvPicPr preferRelativeResize="0"/>
          <p:nvPr/>
        </p:nvPicPr>
        <p:blipFill>
          <a:blip r:embed="rId3">
            <a:alphaModFix/>
          </a:blip>
          <a:stretch>
            <a:fillRect/>
          </a:stretch>
        </p:blipFill>
        <p:spPr>
          <a:xfrm>
            <a:off x="2387900" y="1577631"/>
            <a:ext cx="12855096" cy="7400468"/>
          </a:xfrm>
          <a:prstGeom prst="rect">
            <a:avLst/>
          </a:prstGeom>
          <a:noFill/>
          <a:ln>
            <a:noFill/>
          </a:ln>
        </p:spPr>
      </p:pic>
      <p:sp>
        <p:nvSpPr>
          <p:cNvPr id="508" name="Google Shape;508;g3212832d8cc_0_29"/>
          <p:cNvSpPr/>
          <p:nvPr/>
        </p:nvSpPr>
        <p:spPr>
          <a:xfrm>
            <a:off x="3507750" y="6106775"/>
            <a:ext cx="10105200" cy="2017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09" name="Google Shape;509;g3212832d8cc_0_29"/>
          <p:cNvSpPr txBox="1"/>
          <p:nvPr/>
        </p:nvSpPr>
        <p:spPr>
          <a:xfrm>
            <a:off x="3689500" y="4089350"/>
            <a:ext cx="7251900" cy="17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rgbClr val="FF0000"/>
                </a:solidFill>
                <a:latin typeface="Calibri"/>
                <a:ea typeface="Calibri"/>
                <a:cs typeface="Calibri"/>
                <a:sym typeface="Calibri"/>
              </a:rPr>
              <a:t>Evenly spread out residuals implies model performs well over all values of y, and holds homoscedastic assumption</a:t>
            </a:r>
            <a:endParaRPr sz="3200">
              <a:solidFill>
                <a:srgbClr val="FF0000"/>
              </a:solidFill>
              <a:latin typeface="Calibri"/>
              <a:ea typeface="Calibri"/>
              <a:cs typeface="Calibri"/>
              <a:sym typeface="Calibri"/>
            </a:endParaRPr>
          </a:p>
        </p:txBody>
      </p:sp>
      <p:sp>
        <p:nvSpPr>
          <p:cNvPr id="510" name="Google Shape;510;g3212832d8cc_0_29"/>
          <p:cNvSpPr/>
          <p:nvPr/>
        </p:nvSpPr>
        <p:spPr>
          <a:xfrm rot="5400000">
            <a:off x="11287197" y="3812809"/>
            <a:ext cx="5761200" cy="14538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11" name="Google Shape;511;g3212832d8cc_0_29"/>
          <p:cNvSpPr txBox="1"/>
          <p:nvPr/>
        </p:nvSpPr>
        <p:spPr>
          <a:xfrm>
            <a:off x="15497225" y="752175"/>
            <a:ext cx="2593800" cy="17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rgbClr val="00FF00"/>
                </a:solidFill>
                <a:latin typeface="Calibri"/>
                <a:ea typeface="Calibri"/>
                <a:cs typeface="Calibri"/>
                <a:sym typeface="Calibri"/>
              </a:rPr>
              <a:t>But model tend to systematically underpredict on higher values of U3 rate. </a:t>
            </a:r>
            <a:endParaRPr sz="3200">
              <a:solidFill>
                <a:srgbClr val="00FF00"/>
              </a:solidFill>
              <a:latin typeface="Calibri"/>
              <a:ea typeface="Calibri"/>
              <a:cs typeface="Calibri"/>
              <a:sym typeface="Calibri"/>
            </a:endParaRPr>
          </a:p>
        </p:txBody>
      </p:sp>
      <p:sp>
        <p:nvSpPr>
          <p:cNvPr id="512" name="Google Shape;512;g3212832d8cc_0_29"/>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4AAD"/>
            </a:gs>
            <a:gs pos="100000">
              <a:srgbClr val="38287B"/>
            </a:gs>
          </a:gsLst>
          <a:lin ang="5400012" scaled="0"/>
        </a:gradFill>
      </p:bgPr>
    </p:bg>
    <p:spTree>
      <p:nvGrpSpPr>
        <p:cNvPr id="516" name="Shape 516"/>
        <p:cNvGrpSpPr/>
        <p:nvPr/>
      </p:nvGrpSpPr>
      <p:grpSpPr>
        <a:xfrm>
          <a:off x="0" y="0"/>
          <a:ext cx="0" cy="0"/>
          <a:chOff x="0" y="0"/>
          <a:chExt cx="0" cy="0"/>
        </a:xfrm>
      </p:grpSpPr>
      <p:grpSp>
        <p:nvGrpSpPr>
          <p:cNvPr id="517" name="Google Shape;517;g32405f1a8e2_0_19"/>
          <p:cNvGrpSpPr/>
          <p:nvPr/>
        </p:nvGrpSpPr>
        <p:grpSpPr>
          <a:xfrm>
            <a:off x="-1963102" y="9130500"/>
            <a:ext cx="22403378" cy="1156501"/>
            <a:chOff x="0" y="-57150"/>
            <a:chExt cx="2377546" cy="122733"/>
          </a:xfrm>
        </p:grpSpPr>
        <p:sp>
          <p:nvSpPr>
            <p:cNvPr id="518" name="Google Shape;518;g32405f1a8e2_0_19"/>
            <p:cNvSpPr/>
            <p:nvPr/>
          </p:nvSpPr>
          <p:spPr>
            <a:xfrm>
              <a:off x="0" y="0"/>
              <a:ext cx="2377546" cy="65583"/>
            </a:xfrm>
            <a:custGeom>
              <a:rect b="b" l="l" r="r" t="t"/>
              <a:pathLst>
                <a:path extrusionOk="0" h="65583" w="2377546">
                  <a:moveTo>
                    <a:pt x="2174346" y="0"/>
                  </a:moveTo>
                  <a:lnTo>
                    <a:pt x="0" y="0"/>
                  </a:lnTo>
                  <a:lnTo>
                    <a:pt x="203200" y="65583"/>
                  </a:lnTo>
                  <a:lnTo>
                    <a:pt x="2377546" y="65583"/>
                  </a:lnTo>
                  <a:lnTo>
                    <a:pt x="2174346" y="0"/>
                  </a:lnTo>
                  <a:close/>
                </a:path>
              </a:pathLst>
            </a:custGeom>
            <a:solidFill>
              <a:srgbClr val="FBA834"/>
            </a:solidFill>
            <a:ln>
              <a:noFill/>
            </a:ln>
          </p:spPr>
        </p:sp>
        <p:sp>
          <p:nvSpPr>
            <p:cNvPr id="519" name="Google Shape;519;g32405f1a8e2_0_19"/>
            <p:cNvSpPr txBox="1"/>
            <p:nvPr/>
          </p:nvSpPr>
          <p:spPr>
            <a:xfrm>
              <a:off x="101600" y="-57150"/>
              <a:ext cx="2174400" cy="122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20" name="Google Shape;520;g32405f1a8e2_0_19"/>
          <p:cNvSpPr txBox="1"/>
          <p:nvPr/>
        </p:nvSpPr>
        <p:spPr>
          <a:xfrm>
            <a:off x="986025" y="315525"/>
            <a:ext cx="15854100" cy="5055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8210">
                <a:solidFill>
                  <a:srgbClr val="FFFFFF"/>
                </a:solidFill>
                <a:latin typeface="Montserrat"/>
                <a:ea typeface="Montserrat"/>
                <a:cs typeface="Montserrat"/>
                <a:sym typeface="Montserrat"/>
              </a:rPr>
              <a:t>Using the same model features, but to train Linear Regression on data after 2000</a:t>
            </a:r>
            <a:endParaRPr b="1" sz="8210">
              <a:solidFill>
                <a:srgbClr val="FFFFFF"/>
              </a:solidFill>
              <a:latin typeface="Montserrat"/>
              <a:ea typeface="Montserrat"/>
              <a:cs typeface="Montserrat"/>
              <a:sym typeface="Montserrat"/>
            </a:endParaRPr>
          </a:p>
        </p:txBody>
      </p:sp>
      <p:cxnSp>
        <p:nvCxnSpPr>
          <p:cNvPr id="521" name="Google Shape;521;g32405f1a8e2_0_19"/>
          <p:cNvCxnSpPr/>
          <p:nvPr/>
        </p:nvCxnSpPr>
        <p:spPr>
          <a:xfrm rot="10800000">
            <a:off x="17868900" y="1228427"/>
            <a:ext cx="0" cy="7226700"/>
          </a:xfrm>
          <a:prstGeom prst="straightConnector1">
            <a:avLst/>
          </a:prstGeom>
          <a:noFill/>
          <a:ln cap="flat" cmpd="sng" w="19050">
            <a:solidFill>
              <a:srgbClr val="FFFFFF"/>
            </a:solidFill>
            <a:prstDash val="solid"/>
            <a:round/>
            <a:headEnd len="sm" w="sm" type="none"/>
            <a:tailEnd len="sm" w="sm" type="none"/>
          </a:ln>
        </p:spPr>
      </p:cxnSp>
      <p:cxnSp>
        <p:nvCxnSpPr>
          <p:cNvPr id="522" name="Google Shape;522;g32405f1a8e2_0_19"/>
          <p:cNvCxnSpPr/>
          <p:nvPr/>
        </p:nvCxnSpPr>
        <p:spPr>
          <a:xfrm rot="10800000">
            <a:off x="495300" y="1228427"/>
            <a:ext cx="0" cy="7226700"/>
          </a:xfrm>
          <a:prstGeom prst="straightConnector1">
            <a:avLst/>
          </a:prstGeom>
          <a:noFill/>
          <a:ln cap="flat" cmpd="sng" w="19050">
            <a:solidFill>
              <a:srgbClr val="FFFFFF"/>
            </a:solidFill>
            <a:prstDash val="solid"/>
            <a:round/>
            <a:headEnd len="sm" w="sm" type="none"/>
            <a:tailEnd len="sm" w="sm" type="none"/>
          </a:ln>
        </p:spPr>
      </p:cxnSp>
      <p:pic>
        <p:nvPicPr>
          <p:cNvPr id="523" name="Google Shape;523;g32405f1a8e2_0_19"/>
          <p:cNvPicPr preferRelativeResize="0"/>
          <p:nvPr/>
        </p:nvPicPr>
        <p:blipFill>
          <a:blip r:embed="rId3">
            <a:alphaModFix/>
          </a:blip>
          <a:stretch>
            <a:fillRect/>
          </a:stretch>
        </p:blipFill>
        <p:spPr>
          <a:xfrm>
            <a:off x="4142125" y="5048475"/>
            <a:ext cx="12895048" cy="4961575"/>
          </a:xfrm>
          <a:prstGeom prst="rect">
            <a:avLst/>
          </a:prstGeom>
          <a:noFill/>
          <a:ln>
            <a:noFill/>
          </a:ln>
        </p:spPr>
      </p:pic>
      <p:sp>
        <p:nvSpPr>
          <p:cNvPr id="524" name="Google Shape;524;g32405f1a8e2_0_19"/>
          <p:cNvSpPr txBox="1"/>
          <p:nvPr/>
        </p:nvSpPr>
        <p:spPr>
          <a:xfrm>
            <a:off x="810613" y="5475463"/>
            <a:ext cx="3016200" cy="41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lt1"/>
                </a:solidFill>
                <a:latin typeface="Calibri"/>
                <a:ea typeface="Calibri"/>
                <a:cs typeface="Calibri"/>
                <a:sym typeface="Calibri"/>
              </a:rPr>
              <a:t>Seem to have address the overprediction issue that we encountered before</a:t>
            </a:r>
            <a:endParaRPr sz="3200">
              <a:solidFill>
                <a:schemeClr val="l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4AAD"/>
            </a:gs>
            <a:gs pos="100000">
              <a:srgbClr val="38287B"/>
            </a:gs>
          </a:gsLst>
          <a:lin ang="5400012" scaled="0"/>
        </a:gradFill>
      </p:bgPr>
    </p:bg>
    <p:spTree>
      <p:nvGrpSpPr>
        <p:cNvPr id="528" name="Shape 528"/>
        <p:cNvGrpSpPr/>
        <p:nvPr/>
      </p:nvGrpSpPr>
      <p:grpSpPr>
        <a:xfrm>
          <a:off x="0" y="0"/>
          <a:ext cx="0" cy="0"/>
          <a:chOff x="0" y="0"/>
          <a:chExt cx="0" cy="0"/>
        </a:xfrm>
      </p:grpSpPr>
      <p:grpSp>
        <p:nvGrpSpPr>
          <p:cNvPr id="529" name="Google Shape;529;g3213b742bed_0_58"/>
          <p:cNvGrpSpPr/>
          <p:nvPr/>
        </p:nvGrpSpPr>
        <p:grpSpPr>
          <a:xfrm>
            <a:off x="-2057690" y="7717830"/>
            <a:ext cx="22403378" cy="4226171"/>
            <a:chOff x="0" y="-57150"/>
            <a:chExt cx="2377546" cy="448500"/>
          </a:xfrm>
        </p:grpSpPr>
        <p:sp>
          <p:nvSpPr>
            <p:cNvPr id="530" name="Google Shape;530;g3213b742bed_0_58"/>
            <p:cNvSpPr/>
            <p:nvPr/>
          </p:nvSpPr>
          <p:spPr>
            <a:xfrm>
              <a:off x="0" y="0"/>
              <a:ext cx="2377546" cy="391274"/>
            </a:xfrm>
            <a:custGeom>
              <a:rect b="b" l="l" r="r" t="t"/>
              <a:pathLst>
                <a:path extrusionOk="0" h="391274" w="2377546">
                  <a:moveTo>
                    <a:pt x="2174346" y="0"/>
                  </a:moveTo>
                  <a:lnTo>
                    <a:pt x="0" y="0"/>
                  </a:lnTo>
                  <a:lnTo>
                    <a:pt x="203200" y="391274"/>
                  </a:lnTo>
                  <a:lnTo>
                    <a:pt x="2377546" y="391274"/>
                  </a:lnTo>
                  <a:lnTo>
                    <a:pt x="2174346" y="0"/>
                  </a:lnTo>
                  <a:close/>
                </a:path>
              </a:pathLst>
            </a:custGeom>
            <a:solidFill>
              <a:srgbClr val="FBA834"/>
            </a:solidFill>
            <a:ln>
              <a:noFill/>
            </a:ln>
          </p:spPr>
        </p:sp>
        <p:sp>
          <p:nvSpPr>
            <p:cNvPr id="531" name="Google Shape;531;g3213b742bed_0_58"/>
            <p:cNvSpPr txBox="1"/>
            <p:nvPr/>
          </p:nvSpPr>
          <p:spPr>
            <a:xfrm>
              <a:off x="101600" y="-57150"/>
              <a:ext cx="2174400" cy="44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32" name="Google Shape;532;g3213b742bed_0_58"/>
          <p:cNvSpPr/>
          <p:nvPr/>
        </p:nvSpPr>
        <p:spPr>
          <a:xfrm>
            <a:off x="13114702" y="0"/>
            <a:ext cx="9893349" cy="9077174"/>
          </a:xfrm>
          <a:custGeom>
            <a:rect b="b" l="l" r="r" t="t"/>
            <a:pathLst>
              <a:path extrusionOk="0" h="1054872" w="1149721">
                <a:moveTo>
                  <a:pt x="203200" y="0"/>
                </a:moveTo>
                <a:lnTo>
                  <a:pt x="1149721" y="0"/>
                </a:lnTo>
                <a:lnTo>
                  <a:pt x="946521" y="1054872"/>
                </a:lnTo>
                <a:lnTo>
                  <a:pt x="0" y="1054872"/>
                </a:lnTo>
                <a:lnTo>
                  <a:pt x="203200" y="0"/>
                </a:lnTo>
                <a:close/>
              </a:path>
            </a:pathLst>
          </a:custGeom>
          <a:blipFill rotWithShape="1">
            <a:blip r:embed="rId3">
              <a:alphaModFix/>
            </a:blip>
            <a:stretch>
              <a:fillRect b="0" l="-19238" r="-19248" t="0"/>
            </a:stretch>
          </a:blipFill>
          <a:ln>
            <a:noFill/>
          </a:ln>
        </p:spPr>
      </p:sp>
      <p:sp>
        <p:nvSpPr>
          <p:cNvPr id="533" name="Google Shape;533;g3213b742bed_0_58"/>
          <p:cNvSpPr txBox="1"/>
          <p:nvPr/>
        </p:nvSpPr>
        <p:spPr>
          <a:xfrm>
            <a:off x="1518553" y="157675"/>
            <a:ext cx="10277100" cy="2340300"/>
          </a:xfrm>
          <a:prstGeom prst="rect">
            <a:avLst/>
          </a:prstGeom>
          <a:noFill/>
          <a:ln>
            <a:noFill/>
          </a:ln>
        </p:spPr>
        <p:txBody>
          <a:bodyPr anchorCtr="0" anchor="t" bIns="0" lIns="0" spcFirstLastPara="1" rIns="0" wrap="square" tIns="0">
            <a:spAutoFit/>
          </a:bodyPr>
          <a:lstStyle/>
          <a:p>
            <a:pPr indent="0" lvl="0" marL="0" marR="0" rtl="0" algn="l">
              <a:lnSpc>
                <a:spcPct val="100006"/>
              </a:lnSpc>
              <a:spcBef>
                <a:spcPts val="0"/>
              </a:spcBef>
              <a:spcAft>
                <a:spcPts val="0"/>
              </a:spcAft>
              <a:buNone/>
            </a:pPr>
            <a:r>
              <a:rPr b="1" lang="en-US" sz="15203">
                <a:solidFill>
                  <a:srgbClr val="FFFFFF"/>
                </a:solidFill>
                <a:latin typeface="Montserrat"/>
                <a:ea typeface="Montserrat"/>
                <a:cs typeface="Montserrat"/>
                <a:sym typeface="Montserrat"/>
              </a:rPr>
              <a:t>Summary</a:t>
            </a:r>
            <a:endParaRPr/>
          </a:p>
        </p:txBody>
      </p:sp>
      <p:sp>
        <p:nvSpPr>
          <p:cNvPr id="534" name="Google Shape;534;g3213b742bed_0_58"/>
          <p:cNvSpPr txBox="1"/>
          <p:nvPr/>
        </p:nvSpPr>
        <p:spPr>
          <a:xfrm>
            <a:off x="1660575" y="2404900"/>
            <a:ext cx="11667300" cy="5703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2850">
                <a:solidFill>
                  <a:schemeClr val="lt1"/>
                </a:solidFill>
                <a:latin typeface="Times New Roman"/>
                <a:ea typeface="Times New Roman"/>
                <a:cs typeface="Times New Roman"/>
                <a:sym typeface="Times New Roman"/>
              </a:rPr>
              <a:t>Using all the historical data:</a:t>
            </a:r>
            <a:endParaRPr sz="2850">
              <a:solidFill>
                <a:schemeClr val="lt1"/>
              </a:solidFill>
              <a:latin typeface="Times New Roman"/>
              <a:ea typeface="Times New Roman"/>
              <a:cs typeface="Times New Roman"/>
              <a:sym typeface="Times New Roman"/>
            </a:endParaRPr>
          </a:p>
          <a:p>
            <a:pPr indent="457200" lvl="0" marL="0" marR="0" rtl="0" algn="l">
              <a:lnSpc>
                <a:spcPct val="120000"/>
              </a:lnSpc>
              <a:spcBef>
                <a:spcPts val="0"/>
              </a:spcBef>
              <a:spcAft>
                <a:spcPts val="0"/>
              </a:spcAft>
              <a:buNone/>
            </a:pPr>
            <a:r>
              <a:rPr lang="en-US" sz="2850">
                <a:solidFill>
                  <a:schemeClr val="lt1"/>
                </a:solidFill>
                <a:latin typeface="Times New Roman"/>
                <a:ea typeface="Times New Roman"/>
                <a:cs typeface="Times New Roman"/>
                <a:sym typeface="Times New Roman"/>
              </a:rPr>
              <a:t> Predicted December U3 unemployment rate using November data is: </a:t>
            </a:r>
            <a:r>
              <a:rPr b="1" lang="en-US" sz="2850">
                <a:solidFill>
                  <a:schemeClr val="lt1"/>
                </a:solidFill>
                <a:latin typeface="Times New Roman"/>
                <a:ea typeface="Times New Roman"/>
                <a:cs typeface="Times New Roman"/>
                <a:sym typeface="Times New Roman"/>
              </a:rPr>
              <a:t>5.7452. </a:t>
            </a:r>
            <a:r>
              <a:rPr lang="en-US" sz="2850">
                <a:solidFill>
                  <a:schemeClr val="lt1"/>
                </a:solidFill>
                <a:latin typeface="Times New Roman"/>
                <a:ea typeface="Times New Roman"/>
                <a:cs typeface="Times New Roman"/>
                <a:sym typeface="Times New Roman"/>
              </a:rPr>
              <a:t>95% Confidence Interval of this number is between 5.6489 and 5.8415</a:t>
            </a:r>
            <a:endParaRPr sz="2850">
              <a:solidFill>
                <a:schemeClr val="lt1"/>
              </a:solidFill>
              <a:latin typeface="Times New Roman"/>
              <a:ea typeface="Times New Roman"/>
              <a:cs typeface="Times New Roman"/>
              <a:sym typeface="Times New Roman"/>
            </a:endParaRPr>
          </a:p>
          <a:p>
            <a:pPr indent="457200" lvl="0" marL="0" marR="0" rtl="0" algn="l">
              <a:lnSpc>
                <a:spcPct val="120000"/>
              </a:lnSpc>
              <a:spcBef>
                <a:spcPts val="0"/>
              </a:spcBef>
              <a:spcAft>
                <a:spcPts val="0"/>
              </a:spcAft>
              <a:buNone/>
            </a:pPr>
            <a:r>
              <a:t/>
            </a:r>
            <a:endParaRPr sz="2850">
              <a:solidFill>
                <a:schemeClr val="lt1"/>
              </a:solidFill>
              <a:latin typeface="Times New Roman"/>
              <a:ea typeface="Times New Roman"/>
              <a:cs typeface="Times New Roman"/>
              <a:sym typeface="Times New Roman"/>
            </a:endParaRPr>
          </a:p>
          <a:p>
            <a:pPr indent="0" lvl="0" marL="0" marR="0" rtl="0" algn="l">
              <a:lnSpc>
                <a:spcPct val="120000"/>
              </a:lnSpc>
              <a:spcBef>
                <a:spcPts val="0"/>
              </a:spcBef>
              <a:spcAft>
                <a:spcPts val="0"/>
              </a:spcAft>
              <a:buNone/>
            </a:pPr>
            <a:r>
              <a:rPr lang="en-US" sz="2850">
                <a:solidFill>
                  <a:schemeClr val="lt1"/>
                </a:solidFill>
                <a:latin typeface="Times New Roman"/>
                <a:ea typeface="Times New Roman"/>
                <a:cs typeface="Times New Roman"/>
                <a:sym typeface="Times New Roman"/>
              </a:rPr>
              <a:t>Using only data after 2000:</a:t>
            </a:r>
            <a:endParaRPr sz="2850">
              <a:solidFill>
                <a:schemeClr val="lt1"/>
              </a:solidFill>
              <a:latin typeface="Times New Roman"/>
              <a:ea typeface="Times New Roman"/>
              <a:cs typeface="Times New Roman"/>
              <a:sym typeface="Times New Roman"/>
            </a:endParaRPr>
          </a:p>
          <a:p>
            <a:pPr indent="0" lvl="0" marL="0" marR="0" rtl="0" algn="l">
              <a:lnSpc>
                <a:spcPct val="120000"/>
              </a:lnSpc>
              <a:spcBef>
                <a:spcPts val="0"/>
              </a:spcBef>
              <a:spcAft>
                <a:spcPts val="0"/>
              </a:spcAft>
              <a:buNone/>
            </a:pPr>
            <a:r>
              <a:rPr lang="en-US" sz="2850">
                <a:solidFill>
                  <a:schemeClr val="lt1"/>
                </a:solidFill>
                <a:latin typeface="Times New Roman"/>
                <a:ea typeface="Times New Roman"/>
                <a:cs typeface="Times New Roman"/>
                <a:sym typeface="Times New Roman"/>
              </a:rPr>
              <a:t>	Predicted December U3 unemployment rate is 4.46, much closer to the actual number with 95% Confidence Interval: [3.9219, 5.0117].</a:t>
            </a:r>
            <a:endParaRPr sz="2850">
              <a:solidFill>
                <a:schemeClr val="lt1"/>
              </a:solidFill>
              <a:latin typeface="Times New Roman"/>
              <a:ea typeface="Times New Roman"/>
              <a:cs typeface="Times New Roman"/>
              <a:sym typeface="Times New Roman"/>
            </a:endParaRPr>
          </a:p>
          <a:p>
            <a:pPr indent="0" lvl="0" marL="0" marR="0" rtl="0" algn="l">
              <a:lnSpc>
                <a:spcPct val="120000"/>
              </a:lnSpc>
              <a:spcBef>
                <a:spcPts val="0"/>
              </a:spcBef>
              <a:spcAft>
                <a:spcPts val="0"/>
              </a:spcAft>
              <a:buNone/>
            </a:pPr>
            <a:r>
              <a:t/>
            </a:r>
            <a:endParaRPr sz="2850">
              <a:solidFill>
                <a:schemeClr val="lt1"/>
              </a:solidFill>
              <a:latin typeface="Times New Roman"/>
              <a:ea typeface="Times New Roman"/>
              <a:cs typeface="Times New Roman"/>
              <a:sym typeface="Times New Roman"/>
            </a:endParaRPr>
          </a:p>
          <a:p>
            <a:pPr indent="0" lvl="0" marL="0" marR="0" rtl="0" algn="l">
              <a:lnSpc>
                <a:spcPct val="120000"/>
              </a:lnSpc>
              <a:spcBef>
                <a:spcPts val="0"/>
              </a:spcBef>
              <a:spcAft>
                <a:spcPts val="0"/>
              </a:spcAft>
              <a:buNone/>
            </a:pPr>
            <a:r>
              <a:rPr lang="en-US" sz="2850">
                <a:solidFill>
                  <a:schemeClr val="lt1"/>
                </a:solidFill>
                <a:latin typeface="Times New Roman"/>
                <a:ea typeface="Times New Roman"/>
                <a:cs typeface="Times New Roman"/>
                <a:sym typeface="Times New Roman"/>
              </a:rPr>
              <a:t>Limitations: We imputed some November data due to delay in government agencies in uploading the most recent data. But overall, we believe we have achieve the scope of analysis we’ve set at the </a:t>
            </a:r>
            <a:r>
              <a:rPr lang="en-US" sz="2850">
                <a:solidFill>
                  <a:schemeClr val="lt1"/>
                </a:solidFill>
                <a:latin typeface="Times New Roman"/>
                <a:ea typeface="Times New Roman"/>
                <a:cs typeface="Times New Roman"/>
                <a:sym typeface="Times New Roman"/>
              </a:rPr>
              <a:t>beginning</a:t>
            </a:r>
            <a:r>
              <a:rPr lang="en-US" sz="2850">
                <a:solidFill>
                  <a:schemeClr val="lt1"/>
                </a:solidFill>
                <a:latin typeface="Times New Roman"/>
                <a:ea typeface="Times New Roman"/>
                <a:cs typeface="Times New Roman"/>
                <a:sym typeface="Times New Roman"/>
              </a:rPr>
              <a:t>.</a:t>
            </a:r>
            <a:endParaRPr sz="2850">
              <a:solidFill>
                <a:schemeClr val="lt1"/>
              </a:solidFill>
              <a:latin typeface="Times New Roman"/>
              <a:ea typeface="Times New Roman"/>
              <a:cs typeface="Times New Roman"/>
              <a:sym typeface="Times New Roman"/>
            </a:endParaRPr>
          </a:p>
        </p:txBody>
      </p:sp>
      <p:sp>
        <p:nvSpPr>
          <p:cNvPr id="535" name="Google Shape;535;g3213b742bed_0_58"/>
          <p:cNvSpPr txBox="1"/>
          <p:nvPr/>
        </p:nvSpPr>
        <p:spPr>
          <a:xfrm>
            <a:off x="653152" y="8173325"/>
            <a:ext cx="10277100" cy="638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4150">
                <a:solidFill>
                  <a:schemeClr val="lt1"/>
                </a:solidFill>
                <a:latin typeface="Times New Roman"/>
                <a:ea typeface="Times New Roman"/>
                <a:cs typeface="Times New Roman"/>
                <a:sym typeface="Times New Roman"/>
              </a:rPr>
              <a:t>Thank you!</a:t>
            </a:r>
            <a:endParaRPr b="1" sz="4150">
              <a:solidFill>
                <a:schemeClr val="lt1"/>
              </a:solidFill>
              <a:latin typeface="Times New Roman"/>
              <a:ea typeface="Times New Roman"/>
              <a:cs typeface="Times New Roman"/>
              <a:sym typeface="Times New Roman"/>
            </a:endParaRPr>
          </a:p>
        </p:txBody>
      </p:sp>
      <p:sp>
        <p:nvSpPr>
          <p:cNvPr id="536" name="Google Shape;536;g3213b742bed_0_58"/>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4AAD"/>
            </a:gs>
            <a:gs pos="100000">
              <a:srgbClr val="38287B"/>
            </a:gs>
          </a:gsLst>
          <a:lin ang="5400012" scaled="0"/>
        </a:gradFill>
      </p:bgPr>
    </p:bg>
    <p:spTree>
      <p:nvGrpSpPr>
        <p:cNvPr id="143" name="Shape 143"/>
        <p:cNvGrpSpPr/>
        <p:nvPr/>
      </p:nvGrpSpPr>
      <p:grpSpPr>
        <a:xfrm>
          <a:off x="0" y="0"/>
          <a:ext cx="0" cy="0"/>
          <a:chOff x="0" y="0"/>
          <a:chExt cx="0" cy="0"/>
        </a:xfrm>
      </p:grpSpPr>
      <p:sp>
        <p:nvSpPr>
          <p:cNvPr id="144" name="Google Shape;144;g31d99831453_0_0"/>
          <p:cNvSpPr/>
          <p:nvPr/>
        </p:nvSpPr>
        <p:spPr>
          <a:xfrm>
            <a:off x="7199925" y="8412848"/>
            <a:ext cx="11086143" cy="2864250"/>
          </a:xfrm>
          <a:custGeom>
            <a:rect b="b" l="l" r="r" t="t"/>
            <a:pathLst>
              <a:path extrusionOk="0" h="455728" w="1763905">
                <a:moveTo>
                  <a:pt x="0" y="0"/>
                </a:moveTo>
                <a:lnTo>
                  <a:pt x="1763905" y="0"/>
                </a:lnTo>
                <a:lnTo>
                  <a:pt x="1763905" y="455728"/>
                </a:lnTo>
                <a:lnTo>
                  <a:pt x="0" y="455728"/>
                </a:lnTo>
                <a:close/>
              </a:path>
            </a:pathLst>
          </a:custGeom>
          <a:blipFill rotWithShape="1">
            <a:blip r:embed="rId3">
              <a:alphaModFix/>
            </a:blip>
            <a:stretch>
              <a:fillRect b="-27529" l="0" r="0" t="-55828"/>
            </a:stretch>
          </a:blipFill>
          <a:ln>
            <a:noFill/>
          </a:ln>
        </p:spPr>
      </p:sp>
      <p:grpSp>
        <p:nvGrpSpPr>
          <p:cNvPr id="145" name="Google Shape;145;g31d99831453_0_0"/>
          <p:cNvGrpSpPr/>
          <p:nvPr/>
        </p:nvGrpSpPr>
        <p:grpSpPr>
          <a:xfrm>
            <a:off x="-2653675" y="7530753"/>
            <a:ext cx="11300815" cy="3266615"/>
            <a:chOff x="0" y="-57150"/>
            <a:chExt cx="1006270" cy="218100"/>
          </a:xfrm>
        </p:grpSpPr>
        <p:sp>
          <p:nvSpPr>
            <p:cNvPr id="146" name="Google Shape;146;g31d99831453_0_0"/>
            <p:cNvSpPr/>
            <p:nvPr/>
          </p:nvSpPr>
          <p:spPr>
            <a:xfrm>
              <a:off x="0" y="0"/>
              <a:ext cx="1006270" cy="160852"/>
            </a:xfrm>
            <a:custGeom>
              <a:rect b="b" l="l" r="r" t="t"/>
              <a:pathLst>
                <a:path extrusionOk="0" h="160852" w="1006270">
                  <a:moveTo>
                    <a:pt x="803070" y="0"/>
                  </a:moveTo>
                  <a:lnTo>
                    <a:pt x="0" y="0"/>
                  </a:lnTo>
                  <a:lnTo>
                    <a:pt x="203200" y="160852"/>
                  </a:lnTo>
                  <a:lnTo>
                    <a:pt x="1006270" y="160852"/>
                  </a:lnTo>
                  <a:lnTo>
                    <a:pt x="803070" y="0"/>
                  </a:lnTo>
                  <a:close/>
                </a:path>
              </a:pathLst>
            </a:custGeom>
            <a:solidFill>
              <a:srgbClr val="FBA834"/>
            </a:solidFill>
            <a:ln>
              <a:noFill/>
            </a:ln>
          </p:spPr>
        </p:sp>
        <p:sp>
          <p:nvSpPr>
            <p:cNvPr id="147" name="Google Shape;147;g31d99831453_0_0"/>
            <p:cNvSpPr txBox="1"/>
            <p:nvPr/>
          </p:nvSpPr>
          <p:spPr>
            <a:xfrm>
              <a:off x="101600" y="-57150"/>
              <a:ext cx="803100" cy="2181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48" name="Google Shape;148;g31d99831453_0_0"/>
          <p:cNvSpPr txBox="1"/>
          <p:nvPr/>
        </p:nvSpPr>
        <p:spPr>
          <a:xfrm>
            <a:off x="2123512" y="857250"/>
            <a:ext cx="15390000" cy="1508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9800">
                <a:solidFill>
                  <a:srgbClr val="FFFFFF"/>
                </a:solidFill>
                <a:latin typeface="Montserrat"/>
                <a:ea typeface="Montserrat"/>
                <a:cs typeface="Montserrat"/>
                <a:sym typeface="Montserrat"/>
              </a:rPr>
              <a:t>Analysis Scope</a:t>
            </a:r>
            <a:endParaRPr/>
          </a:p>
        </p:txBody>
      </p:sp>
      <p:sp>
        <p:nvSpPr>
          <p:cNvPr id="149" name="Google Shape;149;g31d99831453_0_0"/>
          <p:cNvSpPr txBox="1"/>
          <p:nvPr/>
        </p:nvSpPr>
        <p:spPr>
          <a:xfrm>
            <a:off x="2123512" y="3592196"/>
            <a:ext cx="14040900" cy="4291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Font typeface="Arial"/>
              <a:buNone/>
            </a:pPr>
            <a:r>
              <a:rPr lang="en-US" sz="3400">
                <a:solidFill>
                  <a:srgbClr val="D9D9D9"/>
                </a:solidFill>
                <a:latin typeface="Poppins"/>
                <a:ea typeface="Poppins"/>
                <a:cs typeface="Poppins"/>
                <a:sym typeface="Poppins"/>
              </a:rPr>
              <a:t>The analysis focuses on time series data from various economic indicators from </a:t>
            </a:r>
            <a:r>
              <a:rPr b="1" lang="en-US" sz="3400">
                <a:solidFill>
                  <a:srgbClr val="D9D9D9"/>
                </a:solidFill>
                <a:latin typeface="Poppins"/>
                <a:ea typeface="Poppins"/>
                <a:cs typeface="Poppins"/>
                <a:sym typeface="Poppins"/>
              </a:rPr>
              <a:t>January 1948 to the November 2024</a:t>
            </a:r>
            <a:r>
              <a:rPr lang="en-US" sz="3400">
                <a:solidFill>
                  <a:srgbClr val="D9D9D9"/>
                </a:solidFill>
                <a:latin typeface="Poppins"/>
                <a:ea typeface="Poppins"/>
                <a:cs typeface="Poppins"/>
                <a:sym typeface="Poppins"/>
              </a:rPr>
              <a:t>. The prediction strategy involves leveraging historical data to predict unemployment rates for future periods. Datasets will be combined, preprocessed, and modeled to identify trends and relationships between the outcome variable (unemployment rate) and predictors.</a:t>
            </a:r>
            <a:endParaRPr sz="3400">
              <a:solidFill>
                <a:srgbClr val="D9D9D9"/>
              </a:solidFill>
              <a:latin typeface="Poppins"/>
              <a:ea typeface="Poppins"/>
              <a:cs typeface="Poppins"/>
              <a:sym typeface="Poppins"/>
            </a:endParaRPr>
          </a:p>
        </p:txBody>
      </p:sp>
      <p:sp>
        <p:nvSpPr>
          <p:cNvPr id="150" name="Google Shape;150;g31d99831453_0_0"/>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4AAD"/>
            </a:gs>
            <a:gs pos="100000">
              <a:srgbClr val="38287B"/>
            </a:gs>
          </a:gsLst>
          <a:lin ang="5400012" scaled="0"/>
        </a:gradFill>
      </p:bgPr>
    </p:bg>
    <p:spTree>
      <p:nvGrpSpPr>
        <p:cNvPr id="154" name="Shape 154"/>
        <p:cNvGrpSpPr/>
        <p:nvPr/>
      </p:nvGrpSpPr>
      <p:grpSpPr>
        <a:xfrm>
          <a:off x="0" y="0"/>
          <a:ext cx="0" cy="0"/>
          <a:chOff x="0" y="0"/>
          <a:chExt cx="0" cy="0"/>
        </a:xfrm>
      </p:grpSpPr>
      <p:sp>
        <p:nvSpPr>
          <p:cNvPr id="155" name="Google Shape;155;g31d99831453_0_20"/>
          <p:cNvSpPr/>
          <p:nvPr/>
        </p:nvSpPr>
        <p:spPr>
          <a:xfrm>
            <a:off x="7199925" y="8412848"/>
            <a:ext cx="11086143" cy="2864250"/>
          </a:xfrm>
          <a:custGeom>
            <a:rect b="b" l="l" r="r" t="t"/>
            <a:pathLst>
              <a:path extrusionOk="0" h="455728" w="1763905">
                <a:moveTo>
                  <a:pt x="0" y="0"/>
                </a:moveTo>
                <a:lnTo>
                  <a:pt x="1763905" y="0"/>
                </a:lnTo>
                <a:lnTo>
                  <a:pt x="1763905" y="455728"/>
                </a:lnTo>
                <a:lnTo>
                  <a:pt x="0" y="455728"/>
                </a:lnTo>
                <a:close/>
              </a:path>
            </a:pathLst>
          </a:custGeom>
          <a:blipFill rotWithShape="1">
            <a:blip r:embed="rId3">
              <a:alphaModFix/>
            </a:blip>
            <a:stretch>
              <a:fillRect b="-27529" l="0" r="0" t="-55828"/>
            </a:stretch>
          </a:blipFill>
          <a:ln>
            <a:noFill/>
          </a:ln>
        </p:spPr>
      </p:sp>
      <p:grpSp>
        <p:nvGrpSpPr>
          <p:cNvPr id="156" name="Google Shape;156;g31d99831453_0_20"/>
          <p:cNvGrpSpPr/>
          <p:nvPr/>
        </p:nvGrpSpPr>
        <p:grpSpPr>
          <a:xfrm>
            <a:off x="-2653675" y="7530753"/>
            <a:ext cx="11300815" cy="3266615"/>
            <a:chOff x="0" y="-57150"/>
            <a:chExt cx="1006270" cy="218100"/>
          </a:xfrm>
        </p:grpSpPr>
        <p:sp>
          <p:nvSpPr>
            <p:cNvPr id="157" name="Google Shape;157;g31d99831453_0_20"/>
            <p:cNvSpPr/>
            <p:nvPr/>
          </p:nvSpPr>
          <p:spPr>
            <a:xfrm>
              <a:off x="0" y="0"/>
              <a:ext cx="1006270" cy="160852"/>
            </a:xfrm>
            <a:custGeom>
              <a:rect b="b" l="l" r="r" t="t"/>
              <a:pathLst>
                <a:path extrusionOk="0" h="160852" w="1006270">
                  <a:moveTo>
                    <a:pt x="803070" y="0"/>
                  </a:moveTo>
                  <a:lnTo>
                    <a:pt x="0" y="0"/>
                  </a:lnTo>
                  <a:lnTo>
                    <a:pt x="203200" y="160852"/>
                  </a:lnTo>
                  <a:lnTo>
                    <a:pt x="1006270" y="160852"/>
                  </a:lnTo>
                  <a:lnTo>
                    <a:pt x="803070" y="0"/>
                  </a:lnTo>
                  <a:close/>
                </a:path>
              </a:pathLst>
            </a:custGeom>
            <a:solidFill>
              <a:srgbClr val="FBA834"/>
            </a:solidFill>
            <a:ln>
              <a:noFill/>
            </a:ln>
          </p:spPr>
        </p:sp>
        <p:sp>
          <p:nvSpPr>
            <p:cNvPr id="158" name="Google Shape;158;g31d99831453_0_20"/>
            <p:cNvSpPr txBox="1"/>
            <p:nvPr/>
          </p:nvSpPr>
          <p:spPr>
            <a:xfrm>
              <a:off x="101600" y="-57150"/>
              <a:ext cx="803100" cy="2181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59" name="Google Shape;159;g31d99831453_0_20"/>
          <p:cNvSpPr txBox="1"/>
          <p:nvPr/>
        </p:nvSpPr>
        <p:spPr>
          <a:xfrm>
            <a:off x="2123512" y="857250"/>
            <a:ext cx="15390000" cy="1508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9800">
                <a:solidFill>
                  <a:srgbClr val="FFFFFF"/>
                </a:solidFill>
                <a:latin typeface="Montserrat"/>
                <a:ea typeface="Montserrat"/>
                <a:cs typeface="Montserrat"/>
                <a:sym typeface="Montserrat"/>
              </a:rPr>
              <a:t>Analysis Objective</a:t>
            </a:r>
            <a:endParaRPr/>
          </a:p>
        </p:txBody>
      </p:sp>
      <p:sp>
        <p:nvSpPr>
          <p:cNvPr id="160" name="Google Shape;160;g31d99831453_0_20"/>
          <p:cNvSpPr txBox="1"/>
          <p:nvPr/>
        </p:nvSpPr>
        <p:spPr>
          <a:xfrm>
            <a:off x="2123562" y="3073296"/>
            <a:ext cx="14040900" cy="11253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dk1"/>
              </a:buClr>
              <a:buSzPts val="1100"/>
              <a:buFont typeface="Arial"/>
              <a:buNone/>
            </a:pPr>
            <a:r>
              <a:rPr lang="en-US" sz="3400">
                <a:solidFill>
                  <a:srgbClr val="D9D9D9"/>
                </a:solidFill>
                <a:latin typeface="Poppins"/>
                <a:ea typeface="Poppins"/>
                <a:cs typeface="Poppins"/>
                <a:sym typeface="Poppins"/>
              </a:rPr>
              <a:t>Predict the unemployment rate at t+1 (e.g., December 2024) using all available data up to time 𝑡 (e.g., November 2024).</a:t>
            </a:r>
            <a:endParaRPr sz="3400">
              <a:solidFill>
                <a:srgbClr val="D9D9D9"/>
              </a:solidFill>
              <a:latin typeface="Poppins"/>
              <a:ea typeface="Poppins"/>
              <a:cs typeface="Poppins"/>
              <a:sym typeface="Poppins"/>
            </a:endParaRPr>
          </a:p>
        </p:txBody>
      </p:sp>
      <p:pic>
        <p:nvPicPr>
          <p:cNvPr id="161" name="Google Shape;161;g31d99831453_0_20"/>
          <p:cNvPicPr preferRelativeResize="0"/>
          <p:nvPr/>
        </p:nvPicPr>
        <p:blipFill>
          <a:blip r:embed="rId4">
            <a:alphaModFix/>
          </a:blip>
          <a:stretch>
            <a:fillRect/>
          </a:stretch>
        </p:blipFill>
        <p:spPr>
          <a:xfrm>
            <a:off x="2511027" y="4906251"/>
            <a:ext cx="10651284" cy="3110087"/>
          </a:xfrm>
          <a:prstGeom prst="rect">
            <a:avLst/>
          </a:prstGeom>
          <a:noFill/>
          <a:ln>
            <a:noFill/>
          </a:ln>
        </p:spPr>
      </p:pic>
      <p:sp>
        <p:nvSpPr>
          <p:cNvPr id="162" name="Google Shape;162;g31d99831453_0_20"/>
          <p:cNvSpPr/>
          <p:nvPr/>
        </p:nvSpPr>
        <p:spPr>
          <a:xfrm>
            <a:off x="5401450" y="6070425"/>
            <a:ext cx="363600" cy="317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latin typeface="Calibri"/>
              <a:ea typeface="Calibri"/>
              <a:cs typeface="Calibri"/>
              <a:sym typeface="Calibri"/>
            </a:endParaRPr>
          </a:p>
        </p:txBody>
      </p:sp>
      <p:sp>
        <p:nvSpPr>
          <p:cNvPr id="163" name="Google Shape;163;g31d99831453_0_20"/>
          <p:cNvSpPr/>
          <p:nvPr/>
        </p:nvSpPr>
        <p:spPr>
          <a:xfrm>
            <a:off x="6404575" y="5604875"/>
            <a:ext cx="363600" cy="317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latin typeface="Calibri"/>
              <a:ea typeface="Calibri"/>
              <a:cs typeface="Calibri"/>
              <a:sym typeface="Calibri"/>
            </a:endParaRPr>
          </a:p>
        </p:txBody>
      </p:sp>
      <p:sp>
        <p:nvSpPr>
          <p:cNvPr id="164" name="Google Shape;164;g31d99831453_0_20"/>
          <p:cNvSpPr/>
          <p:nvPr/>
        </p:nvSpPr>
        <p:spPr>
          <a:xfrm>
            <a:off x="5401450" y="6466100"/>
            <a:ext cx="363600" cy="317100"/>
          </a:xfrm>
          <a:prstGeom prst="ellipse">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latin typeface="Calibri"/>
              <a:ea typeface="Calibri"/>
              <a:cs typeface="Calibri"/>
              <a:sym typeface="Calibri"/>
            </a:endParaRPr>
          </a:p>
        </p:txBody>
      </p:sp>
      <p:sp>
        <p:nvSpPr>
          <p:cNvPr id="165" name="Google Shape;165;g31d99831453_0_20"/>
          <p:cNvSpPr/>
          <p:nvPr/>
        </p:nvSpPr>
        <p:spPr>
          <a:xfrm>
            <a:off x="6404575" y="6070425"/>
            <a:ext cx="363600" cy="317100"/>
          </a:xfrm>
          <a:prstGeom prst="ellipse">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latin typeface="Calibri"/>
              <a:ea typeface="Calibri"/>
              <a:cs typeface="Calibri"/>
              <a:sym typeface="Calibri"/>
            </a:endParaRPr>
          </a:p>
        </p:txBody>
      </p:sp>
      <p:sp>
        <p:nvSpPr>
          <p:cNvPr id="166" name="Google Shape;166;g31d99831453_0_20"/>
          <p:cNvSpPr/>
          <p:nvPr/>
        </p:nvSpPr>
        <p:spPr>
          <a:xfrm>
            <a:off x="5401450" y="6861775"/>
            <a:ext cx="363600" cy="317100"/>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latin typeface="Calibri"/>
              <a:ea typeface="Calibri"/>
              <a:cs typeface="Calibri"/>
              <a:sym typeface="Calibri"/>
            </a:endParaRPr>
          </a:p>
        </p:txBody>
      </p:sp>
      <p:sp>
        <p:nvSpPr>
          <p:cNvPr id="167" name="Google Shape;167;g31d99831453_0_20"/>
          <p:cNvSpPr/>
          <p:nvPr/>
        </p:nvSpPr>
        <p:spPr>
          <a:xfrm>
            <a:off x="6404575" y="6466100"/>
            <a:ext cx="363600" cy="317100"/>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latin typeface="Calibri"/>
              <a:ea typeface="Calibri"/>
              <a:cs typeface="Calibri"/>
              <a:sym typeface="Calibri"/>
            </a:endParaRPr>
          </a:p>
        </p:txBody>
      </p:sp>
      <p:sp>
        <p:nvSpPr>
          <p:cNvPr id="168" name="Google Shape;168;g31d99831453_0_20"/>
          <p:cNvSpPr/>
          <p:nvPr/>
        </p:nvSpPr>
        <p:spPr>
          <a:xfrm>
            <a:off x="5401450" y="7257450"/>
            <a:ext cx="363600" cy="317100"/>
          </a:xfrm>
          <a:prstGeom prst="ellipse">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latin typeface="Calibri"/>
              <a:ea typeface="Calibri"/>
              <a:cs typeface="Calibri"/>
              <a:sym typeface="Calibri"/>
            </a:endParaRPr>
          </a:p>
        </p:txBody>
      </p:sp>
      <p:sp>
        <p:nvSpPr>
          <p:cNvPr id="169" name="Google Shape;169;g31d99831453_0_20"/>
          <p:cNvSpPr/>
          <p:nvPr/>
        </p:nvSpPr>
        <p:spPr>
          <a:xfrm>
            <a:off x="6404575" y="6861775"/>
            <a:ext cx="363600" cy="317100"/>
          </a:xfrm>
          <a:prstGeom prst="ellipse">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latin typeface="Calibri"/>
              <a:ea typeface="Calibri"/>
              <a:cs typeface="Calibri"/>
              <a:sym typeface="Calibri"/>
            </a:endParaRPr>
          </a:p>
        </p:txBody>
      </p:sp>
      <p:cxnSp>
        <p:nvCxnSpPr>
          <p:cNvPr id="170" name="Google Shape;170;g31d99831453_0_20"/>
          <p:cNvCxnSpPr>
            <a:stCxn id="162" idx="6"/>
            <a:endCxn id="163" idx="2"/>
          </p:cNvCxnSpPr>
          <p:nvPr/>
        </p:nvCxnSpPr>
        <p:spPr>
          <a:xfrm flipH="1" rot="10800000">
            <a:off x="5765050" y="5763375"/>
            <a:ext cx="639600" cy="465600"/>
          </a:xfrm>
          <a:prstGeom prst="straightConnector1">
            <a:avLst/>
          </a:prstGeom>
          <a:noFill/>
          <a:ln cap="flat" cmpd="sng" w="9525">
            <a:solidFill>
              <a:srgbClr val="FF0000"/>
            </a:solidFill>
            <a:prstDash val="solid"/>
            <a:round/>
            <a:headEnd len="med" w="med" type="none"/>
            <a:tailEnd len="med" w="med" type="triangle"/>
          </a:ln>
        </p:spPr>
      </p:cxnSp>
      <p:cxnSp>
        <p:nvCxnSpPr>
          <p:cNvPr id="171" name="Google Shape;171;g31d99831453_0_20"/>
          <p:cNvCxnSpPr>
            <a:stCxn id="164" idx="6"/>
            <a:endCxn id="165" idx="1"/>
          </p:cNvCxnSpPr>
          <p:nvPr/>
        </p:nvCxnSpPr>
        <p:spPr>
          <a:xfrm flipH="1" rot="10800000">
            <a:off x="5765050" y="6116750"/>
            <a:ext cx="692700" cy="507900"/>
          </a:xfrm>
          <a:prstGeom prst="straightConnector1">
            <a:avLst/>
          </a:prstGeom>
          <a:noFill/>
          <a:ln cap="flat" cmpd="sng" w="9525">
            <a:solidFill>
              <a:schemeClr val="accent5"/>
            </a:solidFill>
            <a:prstDash val="solid"/>
            <a:round/>
            <a:headEnd len="med" w="med" type="none"/>
            <a:tailEnd len="med" w="med" type="triangle"/>
          </a:ln>
        </p:spPr>
      </p:cxnSp>
      <p:cxnSp>
        <p:nvCxnSpPr>
          <p:cNvPr id="172" name="Google Shape;172;g31d99831453_0_20"/>
          <p:cNvCxnSpPr>
            <a:stCxn id="166" idx="6"/>
            <a:endCxn id="167" idx="1"/>
          </p:cNvCxnSpPr>
          <p:nvPr/>
        </p:nvCxnSpPr>
        <p:spPr>
          <a:xfrm flipH="1" rot="10800000">
            <a:off x="5765050" y="6512425"/>
            <a:ext cx="692700" cy="507900"/>
          </a:xfrm>
          <a:prstGeom prst="straightConnector1">
            <a:avLst/>
          </a:prstGeom>
          <a:noFill/>
          <a:ln cap="flat" cmpd="sng" w="9525">
            <a:solidFill>
              <a:schemeClr val="accent3"/>
            </a:solidFill>
            <a:prstDash val="solid"/>
            <a:round/>
            <a:headEnd len="med" w="med" type="none"/>
            <a:tailEnd len="med" w="med" type="triangle"/>
          </a:ln>
        </p:spPr>
      </p:cxnSp>
      <p:cxnSp>
        <p:nvCxnSpPr>
          <p:cNvPr id="173" name="Google Shape;173;g31d99831453_0_20"/>
          <p:cNvCxnSpPr>
            <a:stCxn id="168" idx="6"/>
            <a:endCxn id="169" idx="1"/>
          </p:cNvCxnSpPr>
          <p:nvPr/>
        </p:nvCxnSpPr>
        <p:spPr>
          <a:xfrm flipH="1" rot="10800000">
            <a:off x="5765050" y="6908100"/>
            <a:ext cx="692700" cy="507900"/>
          </a:xfrm>
          <a:prstGeom prst="straightConnector1">
            <a:avLst/>
          </a:prstGeom>
          <a:noFill/>
          <a:ln cap="flat" cmpd="sng" w="9525">
            <a:solidFill>
              <a:schemeClr val="accent4"/>
            </a:solidFill>
            <a:prstDash val="solid"/>
            <a:round/>
            <a:headEnd len="med" w="med" type="none"/>
            <a:tailEnd len="med" w="med" type="triangle"/>
          </a:ln>
        </p:spPr>
      </p:cxnSp>
      <p:sp>
        <p:nvSpPr>
          <p:cNvPr id="174" name="Google Shape;174;g31d99831453_0_20"/>
          <p:cNvSpPr/>
          <p:nvPr/>
        </p:nvSpPr>
        <p:spPr>
          <a:xfrm>
            <a:off x="6119350" y="4598250"/>
            <a:ext cx="895200" cy="35898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5" name="Google Shape;175;g31d99831453_0_20"/>
          <p:cNvSpPr txBox="1"/>
          <p:nvPr/>
        </p:nvSpPr>
        <p:spPr>
          <a:xfrm>
            <a:off x="3007450" y="4161925"/>
            <a:ext cx="3450300" cy="5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rgbClr val="00FF00"/>
                </a:solidFill>
                <a:latin typeface="Calibri"/>
                <a:ea typeface="Calibri"/>
                <a:cs typeface="Calibri"/>
                <a:sym typeface="Calibri"/>
              </a:rPr>
              <a:t>Outcome Variable</a:t>
            </a:r>
            <a:endParaRPr sz="3200">
              <a:solidFill>
                <a:srgbClr val="00FF00"/>
              </a:solidFill>
              <a:latin typeface="Calibri"/>
              <a:ea typeface="Calibri"/>
              <a:cs typeface="Calibri"/>
              <a:sym typeface="Calibri"/>
            </a:endParaRPr>
          </a:p>
        </p:txBody>
      </p:sp>
      <p:sp>
        <p:nvSpPr>
          <p:cNvPr id="176" name="Google Shape;176;g31d99831453_0_20"/>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4AAD"/>
            </a:gs>
            <a:gs pos="100000">
              <a:srgbClr val="38287B"/>
            </a:gs>
          </a:gsLst>
          <a:lin ang="5400000" scaled="0"/>
        </a:gradFill>
      </p:bgPr>
    </p:bg>
    <p:spTree>
      <p:nvGrpSpPr>
        <p:cNvPr id="180" name="Shape 180"/>
        <p:cNvGrpSpPr/>
        <p:nvPr/>
      </p:nvGrpSpPr>
      <p:grpSpPr>
        <a:xfrm>
          <a:off x="0" y="0"/>
          <a:ext cx="0" cy="0"/>
          <a:chOff x="0" y="0"/>
          <a:chExt cx="0" cy="0"/>
        </a:xfrm>
      </p:grpSpPr>
      <p:grpSp>
        <p:nvGrpSpPr>
          <p:cNvPr id="181" name="Google Shape;181;p4"/>
          <p:cNvGrpSpPr/>
          <p:nvPr/>
        </p:nvGrpSpPr>
        <p:grpSpPr>
          <a:xfrm>
            <a:off x="-1963102" y="9130501"/>
            <a:ext cx="22403308" cy="1156499"/>
            <a:chOff x="0" y="-57150"/>
            <a:chExt cx="2377546" cy="122733"/>
          </a:xfrm>
        </p:grpSpPr>
        <p:sp>
          <p:nvSpPr>
            <p:cNvPr id="182" name="Google Shape;182;p4"/>
            <p:cNvSpPr/>
            <p:nvPr/>
          </p:nvSpPr>
          <p:spPr>
            <a:xfrm>
              <a:off x="0" y="0"/>
              <a:ext cx="2377546" cy="65583"/>
            </a:xfrm>
            <a:custGeom>
              <a:rect b="b" l="l" r="r" t="t"/>
              <a:pathLst>
                <a:path extrusionOk="0" h="65583" w="2377546">
                  <a:moveTo>
                    <a:pt x="2174346" y="0"/>
                  </a:moveTo>
                  <a:lnTo>
                    <a:pt x="0" y="0"/>
                  </a:lnTo>
                  <a:lnTo>
                    <a:pt x="203200" y="65583"/>
                  </a:lnTo>
                  <a:lnTo>
                    <a:pt x="2377546" y="65583"/>
                  </a:lnTo>
                  <a:lnTo>
                    <a:pt x="2174346" y="0"/>
                  </a:lnTo>
                  <a:close/>
                </a:path>
              </a:pathLst>
            </a:custGeom>
            <a:solidFill>
              <a:srgbClr val="FBA834"/>
            </a:solidFill>
            <a:ln>
              <a:noFill/>
            </a:ln>
          </p:spPr>
        </p:sp>
        <p:sp>
          <p:nvSpPr>
            <p:cNvPr id="183" name="Google Shape;183;p4"/>
            <p:cNvSpPr txBox="1"/>
            <p:nvPr/>
          </p:nvSpPr>
          <p:spPr>
            <a:xfrm>
              <a:off x="101600" y="-57150"/>
              <a:ext cx="2174346" cy="12273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84" name="Google Shape;184;p4"/>
          <p:cNvSpPr txBox="1"/>
          <p:nvPr/>
        </p:nvSpPr>
        <p:spPr>
          <a:xfrm>
            <a:off x="897811" y="315531"/>
            <a:ext cx="11834100" cy="2650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8610">
                <a:solidFill>
                  <a:srgbClr val="FFFFFF"/>
                </a:solidFill>
                <a:latin typeface="Montserrat"/>
                <a:ea typeface="Montserrat"/>
                <a:cs typeface="Montserrat"/>
                <a:sym typeface="Montserrat"/>
              </a:rPr>
              <a:t>20 </a:t>
            </a:r>
            <a:r>
              <a:rPr b="1" i="0" lang="en-US" sz="8610" u="none" cap="none" strike="noStrike">
                <a:solidFill>
                  <a:srgbClr val="FFFFFF"/>
                </a:solidFill>
                <a:latin typeface="Montserrat"/>
                <a:ea typeface="Montserrat"/>
                <a:cs typeface="Montserrat"/>
                <a:sym typeface="Montserrat"/>
              </a:rPr>
              <a:t>FEATURE VARIABLES</a:t>
            </a:r>
            <a:endParaRPr/>
          </a:p>
        </p:txBody>
      </p:sp>
      <p:grpSp>
        <p:nvGrpSpPr>
          <p:cNvPr id="185" name="Google Shape;185;p4"/>
          <p:cNvGrpSpPr/>
          <p:nvPr/>
        </p:nvGrpSpPr>
        <p:grpSpPr>
          <a:xfrm>
            <a:off x="1479658" y="2800341"/>
            <a:ext cx="4835645" cy="1545779"/>
            <a:chOff x="0" y="-57150"/>
            <a:chExt cx="1273577" cy="407116"/>
          </a:xfrm>
        </p:grpSpPr>
        <p:sp>
          <p:nvSpPr>
            <p:cNvPr id="186" name="Google Shape;186;p4"/>
            <p:cNvSpPr/>
            <p:nvPr/>
          </p:nvSpPr>
          <p:spPr>
            <a:xfrm>
              <a:off x="0" y="0"/>
              <a:ext cx="1273577" cy="349966"/>
            </a:xfrm>
            <a:custGeom>
              <a:rect b="b" l="l" r="r" t="t"/>
              <a:pathLst>
                <a:path extrusionOk="0" h="349966" w="1273577">
                  <a:moveTo>
                    <a:pt x="81652" y="0"/>
                  </a:moveTo>
                  <a:lnTo>
                    <a:pt x="1191925" y="0"/>
                  </a:lnTo>
                  <a:cubicBezTo>
                    <a:pt x="1237020" y="0"/>
                    <a:pt x="1273577" y="36557"/>
                    <a:pt x="1273577" y="81652"/>
                  </a:cubicBezTo>
                  <a:lnTo>
                    <a:pt x="1273577" y="268314"/>
                  </a:lnTo>
                  <a:cubicBezTo>
                    <a:pt x="1273577" y="313409"/>
                    <a:pt x="1237020" y="349966"/>
                    <a:pt x="1191925" y="349966"/>
                  </a:cubicBezTo>
                  <a:lnTo>
                    <a:pt x="81652" y="349966"/>
                  </a:lnTo>
                  <a:cubicBezTo>
                    <a:pt x="36557" y="349966"/>
                    <a:pt x="0" y="313409"/>
                    <a:pt x="0" y="268314"/>
                  </a:cubicBezTo>
                  <a:lnTo>
                    <a:pt x="0" y="81652"/>
                  </a:lnTo>
                  <a:cubicBezTo>
                    <a:pt x="0" y="36557"/>
                    <a:pt x="36557" y="0"/>
                    <a:pt x="81652" y="0"/>
                  </a:cubicBezTo>
                  <a:close/>
                </a:path>
              </a:pathLst>
            </a:custGeom>
            <a:solidFill>
              <a:srgbClr val="FBA8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4"/>
            <p:cNvSpPr txBox="1"/>
            <p:nvPr/>
          </p:nvSpPr>
          <p:spPr>
            <a:xfrm>
              <a:off x="0" y="-57150"/>
              <a:ext cx="1273577" cy="40711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88" name="Google Shape;188;p4"/>
          <p:cNvGrpSpPr/>
          <p:nvPr/>
        </p:nvGrpSpPr>
        <p:grpSpPr>
          <a:xfrm>
            <a:off x="6988909" y="2741013"/>
            <a:ext cx="4717447" cy="1605109"/>
            <a:chOff x="0" y="-57150"/>
            <a:chExt cx="1242447" cy="422742"/>
          </a:xfrm>
        </p:grpSpPr>
        <p:sp>
          <p:nvSpPr>
            <p:cNvPr id="189" name="Google Shape;189;p4"/>
            <p:cNvSpPr/>
            <p:nvPr/>
          </p:nvSpPr>
          <p:spPr>
            <a:xfrm>
              <a:off x="0" y="0"/>
              <a:ext cx="1242447" cy="365592"/>
            </a:xfrm>
            <a:custGeom>
              <a:rect b="b" l="l" r="r" t="t"/>
              <a:pathLst>
                <a:path extrusionOk="0" h="365592" w="1242447">
                  <a:moveTo>
                    <a:pt x="83698" y="0"/>
                  </a:moveTo>
                  <a:lnTo>
                    <a:pt x="1158749" y="0"/>
                  </a:lnTo>
                  <a:cubicBezTo>
                    <a:pt x="1180947" y="0"/>
                    <a:pt x="1202236" y="8818"/>
                    <a:pt x="1217933" y="24515"/>
                  </a:cubicBezTo>
                  <a:cubicBezTo>
                    <a:pt x="1233629" y="40211"/>
                    <a:pt x="1242447" y="61500"/>
                    <a:pt x="1242447" y="83698"/>
                  </a:cubicBezTo>
                  <a:lnTo>
                    <a:pt x="1242447" y="281894"/>
                  </a:lnTo>
                  <a:cubicBezTo>
                    <a:pt x="1242447" y="304092"/>
                    <a:pt x="1233629" y="325381"/>
                    <a:pt x="1217933" y="341077"/>
                  </a:cubicBezTo>
                  <a:cubicBezTo>
                    <a:pt x="1202236" y="356774"/>
                    <a:pt x="1180947" y="365592"/>
                    <a:pt x="1158749" y="365592"/>
                  </a:cubicBezTo>
                  <a:lnTo>
                    <a:pt x="83698" y="365592"/>
                  </a:lnTo>
                  <a:cubicBezTo>
                    <a:pt x="61500" y="365592"/>
                    <a:pt x="40211" y="356774"/>
                    <a:pt x="24515" y="341077"/>
                  </a:cubicBezTo>
                  <a:cubicBezTo>
                    <a:pt x="8818" y="325381"/>
                    <a:pt x="0" y="304092"/>
                    <a:pt x="0" y="281894"/>
                  </a:cubicBezTo>
                  <a:lnTo>
                    <a:pt x="0" y="83698"/>
                  </a:lnTo>
                  <a:cubicBezTo>
                    <a:pt x="0" y="61500"/>
                    <a:pt x="8818" y="40211"/>
                    <a:pt x="24515" y="24515"/>
                  </a:cubicBezTo>
                  <a:cubicBezTo>
                    <a:pt x="40211" y="8818"/>
                    <a:pt x="61500" y="0"/>
                    <a:pt x="83698" y="0"/>
                  </a:cubicBezTo>
                  <a:close/>
                </a:path>
              </a:pathLst>
            </a:custGeom>
            <a:solidFill>
              <a:srgbClr val="FBA8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4"/>
            <p:cNvSpPr txBox="1"/>
            <p:nvPr/>
          </p:nvSpPr>
          <p:spPr>
            <a:xfrm>
              <a:off x="0" y="-57150"/>
              <a:ext cx="1242447" cy="42274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1" name="Google Shape;191;p4"/>
          <p:cNvGrpSpPr/>
          <p:nvPr/>
        </p:nvGrpSpPr>
        <p:grpSpPr>
          <a:xfrm>
            <a:off x="12228406" y="2741013"/>
            <a:ext cx="4832953" cy="1605109"/>
            <a:chOff x="0" y="-57150"/>
            <a:chExt cx="1272868" cy="422742"/>
          </a:xfrm>
        </p:grpSpPr>
        <p:sp>
          <p:nvSpPr>
            <p:cNvPr id="192" name="Google Shape;192;p4"/>
            <p:cNvSpPr/>
            <p:nvPr/>
          </p:nvSpPr>
          <p:spPr>
            <a:xfrm>
              <a:off x="0" y="0"/>
              <a:ext cx="1272868" cy="365592"/>
            </a:xfrm>
            <a:custGeom>
              <a:rect b="b" l="l" r="r" t="t"/>
              <a:pathLst>
                <a:path extrusionOk="0" h="365592" w="1272868">
                  <a:moveTo>
                    <a:pt x="81698" y="0"/>
                  </a:moveTo>
                  <a:lnTo>
                    <a:pt x="1191171" y="0"/>
                  </a:lnTo>
                  <a:cubicBezTo>
                    <a:pt x="1212838" y="0"/>
                    <a:pt x="1233618" y="8607"/>
                    <a:pt x="1248940" y="23929"/>
                  </a:cubicBezTo>
                  <a:cubicBezTo>
                    <a:pt x="1264261" y="39250"/>
                    <a:pt x="1272868" y="60030"/>
                    <a:pt x="1272868" y="81698"/>
                  </a:cubicBezTo>
                  <a:lnTo>
                    <a:pt x="1272868" y="283894"/>
                  </a:lnTo>
                  <a:cubicBezTo>
                    <a:pt x="1272868" y="305562"/>
                    <a:pt x="1264261" y="326342"/>
                    <a:pt x="1248940" y="341663"/>
                  </a:cubicBezTo>
                  <a:cubicBezTo>
                    <a:pt x="1233618" y="356985"/>
                    <a:pt x="1212838" y="365592"/>
                    <a:pt x="1191171" y="365592"/>
                  </a:cubicBezTo>
                  <a:lnTo>
                    <a:pt x="81698" y="365592"/>
                  </a:lnTo>
                  <a:cubicBezTo>
                    <a:pt x="60030" y="365592"/>
                    <a:pt x="39250" y="356985"/>
                    <a:pt x="23929" y="341663"/>
                  </a:cubicBezTo>
                  <a:cubicBezTo>
                    <a:pt x="8607" y="326342"/>
                    <a:pt x="0" y="305562"/>
                    <a:pt x="0" y="283894"/>
                  </a:cubicBezTo>
                  <a:lnTo>
                    <a:pt x="0" y="81698"/>
                  </a:lnTo>
                  <a:cubicBezTo>
                    <a:pt x="0" y="60030"/>
                    <a:pt x="8607" y="39250"/>
                    <a:pt x="23929" y="23929"/>
                  </a:cubicBezTo>
                  <a:cubicBezTo>
                    <a:pt x="39250" y="8607"/>
                    <a:pt x="60030" y="0"/>
                    <a:pt x="81698" y="0"/>
                  </a:cubicBezTo>
                  <a:close/>
                </a:path>
              </a:pathLst>
            </a:custGeom>
            <a:solidFill>
              <a:srgbClr val="FBA8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4"/>
            <p:cNvSpPr txBox="1"/>
            <p:nvPr/>
          </p:nvSpPr>
          <p:spPr>
            <a:xfrm>
              <a:off x="0" y="-57150"/>
              <a:ext cx="1272868" cy="42274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94" name="Google Shape;194;p4"/>
          <p:cNvCxnSpPr/>
          <p:nvPr/>
        </p:nvCxnSpPr>
        <p:spPr>
          <a:xfrm rot="10800000">
            <a:off x="17868900" y="1228427"/>
            <a:ext cx="0" cy="7226700"/>
          </a:xfrm>
          <a:prstGeom prst="straightConnector1">
            <a:avLst/>
          </a:prstGeom>
          <a:noFill/>
          <a:ln cap="flat" cmpd="sng" w="19050">
            <a:solidFill>
              <a:srgbClr val="FFFFFF"/>
            </a:solidFill>
            <a:prstDash val="solid"/>
            <a:round/>
            <a:headEnd len="sm" w="sm" type="none"/>
            <a:tailEnd len="sm" w="sm" type="none"/>
          </a:ln>
        </p:spPr>
      </p:cxnSp>
      <p:cxnSp>
        <p:nvCxnSpPr>
          <p:cNvPr id="195" name="Google Shape;195;p4"/>
          <p:cNvCxnSpPr/>
          <p:nvPr/>
        </p:nvCxnSpPr>
        <p:spPr>
          <a:xfrm rot="10800000">
            <a:off x="495300" y="1228427"/>
            <a:ext cx="0" cy="7226700"/>
          </a:xfrm>
          <a:prstGeom prst="straightConnector1">
            <a:avLst/>
          </a:prstGeom>
          <a:noFill/>
          <a:ln cap="flat" cmpd="sng" w="19050">
            <a:solidFill>
              <a:srgbClr val="FFFFFF"/>
            </a:solidFill>
            <a:prstDash val="solid"/>
            <a:round/>
            <a:headEnd len="sm" w="sm" type="none"/>
            <a:tailEnd len="sm" w="sm" type="none"/>
          </a:ln>
        </p:spPr>
      </p:cxnSp>
      <p:sp>
        <p:nvSpPr>
          <p:cNvPr id="196" name="Google Shape;196;p4"/>
          <p:cNvSpPr txBox="1"/>
          <p:nvPr/>
        </p:nvSpPr>
        <p:spPr>
          <a:xfrm>
            <a:off x="563425" y="4526375"/>
            <a:ext cx="6032400" cy="3987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2878" u="none" cap="none" strike="noStrike">
                <a:solidFill>
                  <a:srgbClr val="D9D9D9"/>
                </a:solidFill>
                <a:latin typeface="Poppins"/>
                <a:ea typeface="Poppins"/>
                <a:cs typeface="Poppins"/>
                <a:sym typeface="Poppins"/>
              </a:rPr>
              <a:t>Consumer Price Index,</a:t>
            </a:r>
            <a:endParaRPr/>
          </a:p>
          <a:p>
            <a:pPr indent="0" lvl="0" marL="0" marR="0" rtl="0" algn="ctr">
              <a:lnSpc>
                <a:spcPct val="100000"/>
              </a:lnSpc>
              <a:spcBef>
                <a:spcPts val="0"/>
              </a:spcBef>
              <a:spcAft>
                <a:spcPts val="0"/>
              </a:spcAft>
              <a:buNone/>
            </a:pPr>
            <a:r>
              <a:rPr b="1" i="0" lang="en-US" sz="2878" u="none" cap="none" strike="noStrike">
                <a:solidFill>
                  <a:srgbClr val="D9D9D9"/>
                </a:solidFill>
                <a:latin typeface="Poppins"/>
                <a:ea typeface="Poppins"/>
                <a:cs typeface="Poppins"/>
                <a:sym typeface="Poppins"/>
              </a:rPr>
              <a:t>Effective Federal Funds Rate,</a:t>
            </a:r>
            <a:endParaRPr/>
          </a:p>
          <a:p>
            <a:pPr indent="0" lvl="0" marL="0" marR="0" rtl="0" algn="ctr">
              <a:lnSpc>
                <a:spcPct val="100000"/>
              </a:lnSpc>
              <a:spcBef>
                <a:spcPts val="0"/>
              </a:spcBef>
              <a:spcAft>
                <a:spcPts val="0"/>
              </a:spcAft>
              <a:buNone/>
            </a:pPr>
            <a:r>
              <a:rPr b="1" i="0" lang="en-US" sz="2878" u="none" cap="none" strike="noStrike">
                <a:solidFill>
                  <a:srgbClr val="D9D9D9"/>
                </a:solidFill>
                <a:latin typeface="Poppins"/>
                <a:ea typeface="Poppins"/>
                <a:cs typeface="Poppins"/>
                <a:sym typeface="Poppins"/>
              </a:rPr>
              <a:t>Gross Domestic Product,</a:t>
            </a:r>
            <a:endParaRPr/>
          </a:p>
          <a:p>
            <a:pPr indent="0" lvl="0" marL="0" marR="0" rtl="0" algn="ctr">
              <a:lnSpc>
                <a:spcPct val="100000"/>
              </a:lnSpc>
              <a:spcBef>
                <a:spcPts val="0"/>
              </a:spcBef>
              <a:spcAft>
                <a:spcPts val="0"/>
              </a:spcAft>
              <a:buNone/>
            </a:pPr>
            <a:r>
              <a:rPr b="1" i="0" lang="en-US" sz="2878" u="none" cap="none" strike="noStrike">
                <a:solidFill>
                  <a:srgbClr val="D9D9D9"/>
                </a:solidFill>
                <a:latin typeface="Poppins"/>
                <a:ea typeface="Poppins"/>
                <a:cs typeface="Poppins"/>
                <a:sym typeface="Poppins"/>
              </a:rPr>
              <a:t>Gross Domestic Income,</a:t>
            </a:r>
            <a:endParaRPr b="1" i="0" sz="2878" u="none" cap="none" strike="noStrike">
              <a:solidFill>
                <a:srgbClr val="D9D9D9"/>
              </a:solidFill>
              <a:latin typeface="Poppins"/>
              <a:ea typeface="Poppins"/>
              <a:cs typeface="Poppins"/>
              <a:sym typeface="Poppins"/>
            </a:endParaRPr>
          </a:p>
          <a:p>
            <a:pPr indent="0" lvl="0" marL="0" marR="0" rtl="0" algn="ctr">
              <a:lnSpc>
                <a:spcPct val="100000"/>
              </a:lnSpc>
              <a:spcBef>
                <a:spcPts val="0"/>
              </a:spcBef>
              <a:spcAft>
                <a:spcPts val="0"/>
              </a:spcAft>
              <a:buNone/>
            </a:pPr>
            <a:r>
              <a:rPr b="1" lang="en-US" sz="2878">
                <a:solidFill>
                  <a:srgbClr val="D9D9D9"/>
                </a:solidFill>
                <a:latin typeface="Poppins"/>
                <a:ea typeface="Poppins"/>
                <a:cs typeface="Poppins"/>
                <a:sym typeface="Poppins"/>
              </a:rPr>
              <a:t>Imports of Goods and Services,</a:t>
            </a:r>
            <a:endParaRPr b="1" sz="2878">
              <a:solidFill>
                <a:srgbClr val="D9D9D9"/>
              </a:solidFill>
              <a:latin typeface="Poppins"/>
              <a:ea typeface="Poppins"/>
              <a:cs typeface="Poppins"/>
              <a:sym typeface="Poppins"/>
            </a:endParaRPr>
          </a:p>
          <a:p>
            <a:pPr indent="0" lvl="0" marL="0" marR="0" rtl="0" algn="ctr">
              <a:lnSpc>
                <a:spcPct val="100000"/>
              </a:lnSpc>
              <a:spcBef>
                <a:spcPts val="0"/>
              </a:spcBef>
              <a:spcAft>
                <a:spcPts val="0"/>
              </a:spcAft>
              <a:buNone/>
            </a:pPr>
            <a:r>
              <a:rPr b="1" lang="en-US" sz="2878">
                <a:solidFill>
                  <a:srgbClr val="D9D9D9"/>
                </a:solidFill>
                <a:latin typeface="Poppins"/>
                <a:ea typeface="Poppins"/>
                <a:cs typeface="Poppins"/>
                <a:sym typeface="Poppins"/>
              </a:rPr>
              <a:t>Exports of Goods and Services,</a:t>
            </a:r>
            <a:endParaRPr b="1" sz="2878">
              <a:solidFill>
                <a:srgbClr val="D9D9D9"/>
              </a:solidFill>
              <a:latin typeface="Poppins"/>
              <a:ea typeface="Poppins"/>
              <a:cs typeface="Poppins"/>
              <a:sym typeface="Poppins"/>
            </a:endParaRPr>
          </a:p>
          <a:p>
            <a:pPr indent="0" lvl="0" marL="0" marR="0" rtl="0" algn="ctr">
              <a:lnSpc>
                <a:spcPct val="100000"/>
              </a:lnSpc>
              <a:spcBef>
                <a:spcPts val="0"/>
              </a:spcBef>
              <a:spcAft>
                <a:spcPts val="0"/>
              </a:spcAft>
              <a:buNone/>
            </a:pPr>
            <a:r>
              <a:rPr b="1" lang="en-US" sz="2878">
                <a:solidFill>
                  <a:srgbClr val="D9D9D9"/>
                </a:solidFill>
                <a:latin typeface="Poppins"/>
                <a:ea typeface="Poppins"/>
                <a:cs typeface="Poppins"/>
                <a:sym typeface="Poppins"/>
              </a:rPr>
              <a:t>Disposable Personal Income,</a:t>
            </a:r>
            <a:endParaRPr b="1" sz="2878">
              <a:solidFill>
                <a:srgbClr val="D9D9D9"/>
              </a:solidFill>
              <a:latin typeface="Poppins"/>
              <a:ea typeface="Poppins"/>
              <a:cs typeface="Poppins"/>
              <a:sym typeface="Poppins"/>
            </a:endParaRPr>
          </a:p>
          <a:p>
            <a:pPr indent="0" lvl="0" marL="0" rtl="0" algn="ctr">
              <a:spcBef>
                <a:spcPts val="0"/>
              </a:spcBef>
              <a:spcAft>
                <a:spcPts val="0"/>
              </a:spcAft>
              <a:buNone/>
            </a:pPr>
            <a:r>
              <a:rPr b="1" lang="en-US" sz="2878">
                <a:solidFill>
                  <a:srgbClr val="D9D9D9"/>
                </a:solidFill>
                <a:latin typeface="Poppins"/>
                <a:ea typeface="Poppins"/>
                <a:cs typeface="Poppins"/>
                <a:sym typeface="Poppins"/>
              </a:rPr>
              <a:t>Capital Expenditure,</a:t>
            </a:r>
            <a:endParaRPr b="1" sz="2878">
              <a:solidFill>
                <a:srgbClr val="D9D9D9"/>
              </a:solidFill>
              <a:latin typeface="Poppins"/>
              <a:ea typeface="Poppins"/>
              <a:cs typeface="Poppins"/>
              <a:sym typeface="Poppins"/>
            </a:endParaRPr>
          </a:p>
          <a:p>
            <a:pPr indent="0" lvl="0" marL="0" rtl="0" algn="ctr">
              <a:spcBef>
                <a:spcPts val="0"/>
              </a:spcBef>
              <a:spcAft>
                <a:spcPts val="0"/>
              </a:spcAft>
              <a:buClr>
                <a:schemeClr val="dk1"/>
              </a:buClr>
              <a:buFont typeface="Arial"/>
              <a:buNone/>
            </a:pPr>
            <a:r>
              <a:rPr b="1" lang="en-US" sz="2878">
                <a:solidFill>
                  <a:srgbClr val="D9D9D9"/>
                </a:solidFill>
                <a:latin typeface="Poppins"/>
                <a:ea typeface="Poppins"/>
                <a:cs typeface="Poppins"/>
                <a:sym typeface="Poppins"/>
              </a:rPr>
              <a:t>Business Expenditures</a:t>
            </a:r>
            <a:endParaRPr b="1" sz="2878">
              <a:solidFill>
                <a:srgbClr val="D9D9D9"/>
              </a:solidFill>
              <a:latin typeface="Poppins"/>
              <a:ea typeface="Poppins"/>
              <a:cs typeface="Poppins"/>
              <a:sym typeface="Poppins"/>
            </a:endParaRPr>
          </a:p>
        </p:txBody>
      </p:sp>
      <p:sp>
        <p:nvSpPr>
          <p:cNvPr id="197" name="Google Shape;197;p4"/>
          <p:cNvSpPr txBox="1"/>
          <p:nvPr/>
        </p:nvSpPr>
        <p:spPr>
          <a:xfrm>
            <a:off x="1832141" y="3207559"/>
            <a:ext cx="4030200" cy="1077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499" u="none" cap="none" strike="noStrike">
                <a:solidFill>
                  <a:srgbClr val="FFFFFF"/>
                </a:solidFill>
                <a:latin typeface="Poppins"/>
                <a:ea typeface="Poppins"/>
                <a:cs typeface="Poppins"/>
                <a:sym typeface="Poppins"/>
              </a:rPr>
              <a:t>Macro Economics Metrics</a:t>
            </a:r>
            <a:endParaRPr/>
          </a:p>
        </p:txBody>
      </p:sp>
      <p:sp>
        <p:nvSpPr>
          <p:cNvPr id="198" name="Google Shape;198;p4"/>
          <p:cNvSpPr txBox="1"/>
          <p:nvPr/>
        </p:nvSpPr>
        <p:spPr>
          <a:xfrm>
            <a:off x="6470275" y="4507625"/>
            <a:ext cx="5801700" cy="1772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2878" u="none" cap="none" strike="noStrike">
                <a:solidFill>
                  <a:srgbClr val="D9D9D9"/>
                </a:solidFill>
                <a:latin typeface="Poppins"/>
                <a:ea typeface="Poppins"/>
                <a:cs typeface="Poppins"/>
                <a:sym typeface="Poppins"/>
              </a:rPr>
              <a:t>S&amp;P 500,</a:t>
            </a:r>
            <a:endParaRPr b="1" i="0" sz="2878" u="none" cap="none" strike="noStrike">
              <a:solidFill>
                <a:srgbClr val="D9D9D9"/>
              </a:solidFill>
              <a:latin typeface="Poppins"/>
              <a:ea typeface="Poppins"/>
              <a:cs typeface="Poppins"/>
              <a:sym typeface="Poppins"/>
            </a:endParaRPr>
          </a:p>
          <a:p>
            <a:pPr indent="0" lvl="0" marL="0" marR="0" rtl="0" algn="ctr">
              <a:lnSpc>
                <a:spcPct val="100000"/>
              </a:lnSpc>
              <a:spcBef>
                <a:spcPts val="0"/>
              </a:spcBef>
              <a:spcAft>
                <a:spcPts val="0"/>
              </a:spcAft>
              <a:buNone/>
            </a:pPr>
            <a:r>
              <a:rPr b="1" lang="en-US" sz="2878">
                <a:solidFill>
                  <a:srgbClr val="D9D9D9"/>
                </a:solidFill>
                <a:latin typeface="Poppins"/>
                <a:ea typeface="Poppins"/>
                <a:cs typeface="Poppins"/>
                <a:sym typeface="Poppins"/>
              </a:rPr>
              <a:t>Consumer Index for Rent,</a:t>
            </a:r>
            <a:endParaRPr b="1" sz="2878">
              <a:solidFill>
                <a:srgbClr val="D9D9D9"/>
              </a:solidFill>
              <a:latin typeface="Poppins"/>
              <a:ea typeface="Poppins"/>
              <a:cs typeface="Poppins"/>
              <a:sym typeface="Poppins"/>
            </a:endParaRPr>
          </a:p>
          <a:p>
            <a:pPr indent="0" lvl="0" marL="0" marR="0" rtl="0" algn="ctr">
              <a:lnSpc>
                <a:spcPct val="100000"/>
              </a:lnSpc>
              <a:spcBef>
                <a:spcPts val="0"/>
              </a:spcBef>
              <a:spcAft>
                <a:spcPts val="0"/>
              </a:spcAft>
              <a:buNone/>
            </a:pPr>
            <a:r>
              <a:rPr b="1" lang="en-US" sz="2878">
                <a:solidFill>
                  <a:srgbClr val="D9D9D9"/>
                </a:solidFill>
                <a:latin typeface="Poppins"/>
                <a:ea typeface="Poppins"/>
                <a:cs typeface="Poppins"/>
                <a:sym typeface="Poppins"/>
              </a:rPr>
              <a:t>Gas Price,</a:t>
            </a:r>
            <a:br>
              <a:rPr b="1" lang="en-US" sz="2878">
                <a:solidFill>
                  <a:srgbClr val="D9D9D9"/>
                </a:solidFill>
                <a:latin typeface="Poppins"/>
                <a:ea typeface="Poppins"/>
                <a:cs typeface="Poppins"/>
                <a:sym typeface="Poppins"/>
              </a:rPr>
            </a:br>
            <a:r>
              <a:rPr b="1" lang="en-US" sz="2878">
                <a:solidFill>
                  <a:srgbClr val="D9D9D9"/>
                </a:solidFill>
                <a:latin typeface="Poppins"/>
                <a:ea typeface="Poppins"/>
                <a:cs typeface="Poppins"/>
                <a:sym typeface="Poppins"/>
              </a:rPr>
              <a:t>Health Expenditure Per Capita</a:t>
            </a:r>
            <a:endParaRPr b="1" sz="2878">
              <a:solidFill>
                <a:srgbClr val="D9D9D9"/>
              </a:solidFill>
              <a:latin typeface="Poppins"/>
              <a:ea typeface="Poppins"/>
              <a:cs typeface="Poppins"/>
              <a:sym typeface="Poppins"/>
            </a:endParaRPr>
          </a:p>
        </p:txBody>
      </p:sp>
      <p:sp>
        <p:nvSpPr>
          <p:cNvPr id="199" name="Google Shape;199;p4"/>
          <p:cNvSpPr txBox="1"/>
          <p:nvPr/>
        </p:nvSpPr>
        <p:spPr>
          <a:xfrm>
            <a:off x="7007769" y="3198034"/>
            <a:ext cx="4698600" cy="1077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500" u="none" cap="none" strike="noStrike">
                <a:solidFill>
                  <a:srgbClr val="FFFFFF"/>
                </a:solidFill>
                <a:latin typeface="Poppins"/>
                <a:ea typeface="Poppins"/>
                <a:cs typeface="Poppins"/>
                <a:sym typeface="Poppins"/>
              </a:rPr>
              <a:t>Micro Economics Metrics</a:t>
            </a:r>
            <a:endParaRPr/>
          </a:p>
        </p:txBody>
      </p:sp>
      <p:sp>
        <p:nvSpPr>
          <p:cNvPr id="200" name="Google Shape;200;p4"/>
          <p:cNvSpPr txBox="1"/>
          <p:nvPr/>
        </p:nvSpPr>
        <p:spPr>
          <a:xfrm>
            <a:off x="12620483" y="3417183"/>
            <a:ext cx="4048800" cy="538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500" u="none" cap="none" strike="noStrike">
                <a:solidFill>
                  <a:srgbClr val="FFFFFF"/>
                </a:solidFill>
                <a:latin typeface="Poppins"/>
                <a:ea typeface="Poppins"/>
                <a:cs typeface="Poppins"/>
                <a:sym typeface="Poppins"/>
              </a:rPr>
              <a:t>Labor Metrics</a:t>
            </a:r>
            <a:endParaRPr/>
          </a:p>
        </p:txBody>
      </p:sp>
      <p:sp>
        <p:nvSpPr>
          <p:cNvPr id="201" name="Google Shape;201;p4"/>
          <p:cNvSpPr txBox="1"/>
          <p:nvPr/>
        </p:nvSpPr>
        <p:spPr>
          <a:xfrm>
            <a:off x="12380806" y="4488987"/>
            <a:ext cx="4735200" cy="4872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2878" u="none" cap="none" strike="noStrike">
                <a:solidFill>
                  <a:srgbClr val="D9D9D9"/>
                </a:solidFill>
                <a:latin typeface="Poppins"/>
                <a:ea typeface="Poppins"/>
                <a:cs typeface="Poppins"/>
                <a:sym typeface="Poppins"/>
              </a:rPr>
              <a:t>Labor Population,</a:t>
            </a:r>
            <a:endParaRPr b="1" i="0" sz="2878" u="none" cap="none" strike="noStrike">
              <a:solidFill>
                <a:srgbClr val="D9D9D9"/>
              </a:solidFill>
              <a:latin typeface="Poppins"/>
              <a:ea typeface="Poppins"/>
              <a:cs typeface="Poppins"/>
              <a:sym typeface="Poppins"/>
            </a:endParaRPr>
          </a:p>
          <a:p>
            <a:pPr indent="0" lvl="0" marL="0" marR="0" rtl="0" algn="ctr">
              <a:lnSpc>
                <a:spcPct val="100000"/>
              </a:lnSpc>
              <a:spcBef>
                <a:spcPts val="0"/>
              </a:spcBef>
              <a:spcAft>
                <a:spcPts val="0"/>
              </a:spcAft>
              <a:buNone/>
            </a:pPr>
            <a:r>
              <a:rPr b="1" lang="en-US" sz="2878">
                <a:solidFill>
                  <a:srgbClr val="D9D9D9"/>
                </a:solidFill>
                <a:latin typeface="Poppins"/>
                <a:ea typeface="Poppins"/>
                <a:cs typeface="Poppins"/>
                <a:sym typeface="Poppins"/>
              </a:rPr>
              <a:t>Working Age Population,</a:t>
            </a:r>
            <a:endParaRPr b="1" sz="2878">
              <a:solidFill>
                <a:srgbClr val="D9D9D9"/>
              </a:solidFill>
              <a:latin typeface="Poppins"/>
              <a:ea typeface="Poppins"/>
              <a:cs typeface="Poppins"/>
              <a:sym typeface="Poppins"/>
            </a:endParaRPr>
          </a:p>
          <a:p>
            <a:pPr indent="0" lvl="0" marL="0" marR="0" rtl="0" algn="ctr">
              <a:lnSpc>
                <a:spcPct val="100000"/>
              </a:lnSpc>
              <a:spcBef>
                <a:spcPts val="0"/>
              </a:spcBef>
              <a:spcAft>
                <a:spcPts val="0"/>
              </a:spcAft>
              <a:buNone/>
            </a:pPr>
            <a:r>
              <a:rPr b="1" lang="en-US" sz="2878">
                <a:solidFill>
                  <a:srgbClr val="D9D9D9"/>
                </a:solidFill>
                <a:latin typeface="Poppins"/>
                <a:ea typeface="Poppins"/>
                <a:cs typeface="Poppins"/>
                <a:sym typeface="Poppins"/>
              </a:rPr>
              <a:t>Average Weeks Unemployed,</a:t>
            </a:r>
            <a:endParaRPr b="1" sz="2878">
              <a:solidFill>
                <a:srgbClr val="D9D9D9"/>
              </a:solidFill>
              <a:latin typeface="Poppins"/>
              <a:ea typeface="Poppins"/>
              <a:cs typeface="Poppins"/>
              <a:sym typeface="Poppins"/>
            </a:endParaRPr>
          </a:p>
          <a:p>
            <a:pPr indent="0" lvl="0" marL="0" marR="0" rtl="0" algn="ctr">
              <a:lnSpc>
                <a:spcPct val="100000"/>
              </a:lnSpc>
              <a:spcBef>
                <a:spcPts val="0"/>
              </a:spcBef>
              <a:spcAft>
                <a:spcPts val="0"/>
              </a:spcAft>
              <a:buNone/>
            </a:pPr>
            <a:r>
              <a:rPr b="1" lang="en-US" sz="2878">
                <a:solidFill>
                  <a:srgbClr val="D9D9D9"/>
                </a:solidFill>
                <a:latin typeface="Poppins"/>
                <a:ea typeface="Poppins"/>
                <a:cs typeface="Poppins"/>
                <a:sym typeface="Poppins"/>
              </a:rPr>
              <a:t>Labor Force Participation Rate,</a:t>
            </a:r>
            <a:endParaRPr b="1" sz="2878">
              <a:solidFill>
                <a:srgbClr val="D9D9D9"/>
              </a:solidFill>
              <a:latin typeface="Poppins"/>
              <a:ea typeface="Poppins"/>
              <a:cs typeface="Poppins"/>
              <a:sym typeface="Poppins"/>
            </a:endParaRPr>
          </a:p>
          <a:p>
            <a:pPr indent="0" lvl="0" marL="0" marR="0" rtl="0" algn="ctr">
              <a:lnSpc>
                <a:spcPct val="100000"/>
              </a:lnSpc>
              <a:spcBef>
                <a:spcPts val="0"/>
              </a:spcBef>
              <a:spcAft>
                <a:spcPts val="0"/>
              </a:spcAft>
              <a:buNone/>
            </a:pPr>
            <a:r>
              <a:rPr b="1" lang="en-US" sz="2878">
                <a:solidFill>
                  <a:srgbClr val="D9D9D9"/>
                </a:solidFill>
                <a:latin typeface="Poppins"/>
                <a:ea typeface="Poppins"/>
                <a:cs typeface="Poppins"/>
                <a:sym typeface="Poppins"/>
              </a:rPr>
              <a:t>Unemployment Rate,</a:t>
            </a:r>
            <a:endParaRPr b="1" sz="2878">
              <a:solidFill>
                <a:srgbClr val="D9D9D9"/>
              </a:solidFill>
              <a:latin typeface="Poppins"/>
              <a:ea typeface="Poppins"/>
              <a:cs typeface="Poppins"/>
              <a:sym typeface="Poppins"/>
            </a:endParaRPr>
          </a:p>
          <a:p>
            <a:pPr indent="0" lvl="0" marL="0" marR="0" rtl="0" algn="ctr">
              <a:lnSpc>
                <a:spcPct val="100000"/>
              </a:lnSpc>
              <a:spcBef>
                <a:spcPts val="0"/>
              </a:spcBef>
              <a:spcAft>
                <a:spcPts val="0"/>
              </a:spcAft>
              <a:buNone/>
            </a:pPr>
            <a:r>
              <a:rPr b="1" lang="en-US" sz="2878">
                <a:solidFill>
                  <a:srgbClr val="D9D9D9"/>
                </a:solidFill>
                <a:latin typeface="Poppins"/>
                <a:ea typeface="Poppins"/>
                <a:cs typeface="Poppins"/>
                <a:sym typeface="Poppins"/>
              </a:rPr>
              <a:t>Unemployment Level,</a:t>
            </a:r>
            <a:endParaRPr b="1" sz="2878">
              <a:solidFill>
                <a:srgbClr val="D9D9D9"/>
              </a:solidFill>
              <a:latin typeface="Poppins"/>
              <a:ea typeface="Poppins"/>
              <a:cs typeface="Poppins"/>
              <a:sym typeface="Poppins"/>
            </a:endParaRPr>
          </a:p>
          <a:p>
            <a:pPr indent="0" lvl="0" marL="0" marR="0" rtl="0" algn="ctr">
              <a:lnSpc>
                <a:spcPct val="100000"/>
              </a:lnSpc>
              <a:spcBef>
                <a:spcPts val="0"/>
              </a:spcBef>
              <a:spcAft>
                <a:spcPts val="0"/>
              </a:spcAft>
              <a:buNone/>
            </a:pPr>
            <a:r>
              <a:rPr b="1" lang="en-US" sz="2878">
                <a:solidFill>
                  <a:srgbClr val="D9D9D9"/>
                </a:solidFill>
                <a:latin typeface="Poppins"/>
                <a:ea typeface="Poppins"/>
                <a:cs typeface="Poppins"/>
                <a:sym typeface="Poppins"/>
              </a:rPr>
              <a:t>Employment Level,</a:t>
            </a:r>
            <a:endParaRPr b="1" sz="2878">
              <a:solidFill>
                <a:srgbClr val="D9D9D9"/>
              </a:solidFill>
              <a:latin typeface="Poppins"/>
              <a:ea typeface="Poppins"/>
              <a:cs typeface="Poppins"/>
              <a:sym typeface="Poppins"/>
            </a:endParaRPr>
          </a:p>
          <a:p>
            <a:pPr indent="0" lvl="0" marL="0" marR="0" rtl="0" algn="ctr">
              <a:lnSpc>
                <a:spcPct val="100000"/>
              </a:lnSpc>
              <a:spcBef>
                <a:spcPts val="0"/>
              </a:spcBef>
              <a:spcAft>
                <a:spcPts val="0"/>
              </a:spcAft>
              <a:buNone/>
            </a:pPr>
            <a:r>
              <a:rPr b="1" lang="en-US" sz="2878">
                <a:solidFill>
                  <a:srgbClr val="D9D9D9"/>
                </a:solidFill>
                <a:latin typeface="Poppins"/>
                <a:ea typeface="Poppins"/>
                <a:cs typeface="Poppins"/>
                <a:sym typeface="Poppins"/>
              </a:rPr>
              <a:t>Civilian Labor Force Level</a:t>
            </a:r>
            <a:endParaRPr b="1" sz="2878">
              <a:solidFill>
                <a:srgbClr val="D9D9D9"/>
              </a:solidFill>
              <a:latin typeface="Poppins"/>
              <a:ea typeface="Poppins"/>
              <a:cs typeface="Poppins"/>
              <a:sym typeface="Poppins"/>
            </a:endParaRPr>
          </a:p>
          <a:p>
            <a:pPr indent="0" lvl="0" marL="0" marR="0" rtl="0" algn="ctr">
              <a:lnSpc>
                <a:spcPct val="100000"/>
              </a:lnSpc>
              <a:spcBef>
                <a:spcPts val="0"/>
              </a:spcBef>
              <a:spcAft>
                <a:spcPts val="0"/>
              </a:spcAft>
              <a:buNone/>
            </a:pPr>
            <a:r>
              <a:t/>
            </a:r>
            <a:endParaRPr b="1" sz="2878">
              <a:solidFill>
                <a:srgbClr val="D9D9D9"/>
              </a:solidFill>
              <a:latin typeface="Poppins"/>
              <a:ea typeface="Poppins"/>
              <a:cs typeface="Poppins"/>
              <a:sym typeface="Poppins"/>
            </a:endParaRPr>
          </a:p>
        </p:txBody>
      </p:sp>
      <p:sp>
        <p:nvSpPr>
          <p:cNvPr id="202" name="Google Shape;202;p4"/>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03" name="Google Shape;203;p4"/>
          <p:cNvSpPr txBox="1"/>
          <p:nvPr/>
        </p:nvSpPr>
        <p:spPr>
          <a:xfrm>
            <a:off x="10097704" y="233675"/>
            <a:ext cx="7771200" cy="2650500"/>
          </a:xfrm>
          <a:prstGeom prst="rect">
            <a:avLst/>
          </a:prstGeom>
          <a:noFill/>
          <a:ln>
            <a:noFill/>
          </a:ln>
        </p:spPr>
        <p:txBody>
          <a:bodyPr anchorCtr="0" anchor="t" bIns="0" lIns="0" spcFirstLastPara="1" rIns="0" wrap="square" tIns="0">
            <a:spAutoFit/>
          </a:bodyPr>
          <a:lstStyle/>
          <a:p>
            <a:pPr indent="-317500" lvl="0" marL="457200" marR="0" rtl="0" algn="ctr">
              <a:lnSpc>
                <a:spcPct val="100000"/>
              </a:lnSpc>
              <a:spcBef>
                <a:spcPts val="0"/>
              </a:spcBef>
              <a:spcAft>
                <a:spcPts val="0"/>
              </a:spcAft>
              <a:buSzPts val="1400"/>
              <a:buChar char="+"/>
            </a:pPr>
            <a:r>
              <a:rPr b="1" lang="en-US" sz="8610">
                <a:solidFill>
                  <a:srgbClr val="FFFFFF"/>
                </a:solidFill>
                <a:latin typeface="Montserrat"/>
                <a:ea typeface="Montserrat"/>
                <a:cs typeface="Montserrat"/>
                <a:sym typeface="Montserrat"/>
              </a:rPr>
              <a:t>+ 1 Time Variable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4AAD"/>
            </a:gs>
            <a:gs pos="100000">
              <a:srgbClr val="38287B"/>
            </a:gs>
          </a:gsLst>
          <a:lin ang="5400000" scaled="0"/>
        </a:gradFill>
      </p:bgPr>
    </p:bg>
    <p:spTree>
      <p:nvGrpSpPr>
        <p:cNvPr id="207" name="Shape 207"/>
        <p:cNvGrpSpPr/>
        <p:nvPr/>
      </p:nvGrpSpPr>
      <p:grpSpPr>
        <a:xfrm>
          <a:off x="0" y="0"/>
          <a:ext cx="0" cy="0"/>
          <a:chOff x="0" y="0"/>
          <a:chExt cx="0" cy="0"/>
        </a:xfrm>
      </p:grpSpPr>
      <p:sp>
        <p:nvSpPr>
          <p:cNvPr id="208" name="Google Shape;208;p3"/>
          <p:cNvSpPr/>
          <p:nvPr/>
        </p:nvSpPr>
        <p:spPr>
          <a:xfrm>
            <a:off x="7199925" y="8412848"/>
            <a:ext cx="11086143" cy="2864250"/>
          </a:xfrm>
          <a:custGeom>
            <a:rect b="b" l="l" r="r" t="t"/>
            <a:pathLst>
              <a:path extrusionOk="0" h="455728" w="1763905">
                <a:moveTo>
                  <a:pt x="0" y="0"/>
                </a:moveTo>
                <a:lnTo>
                  <a:pt x="1763905" y="0"/>
                </a:lnTo>
                <a:lnTo>
                  <a:pt x="1763905" y="455728"/>
                </a:lnTo>
                <a:lnTo>
                  <a:pt x="0" y="455728"/>
                </a:lnTo>
                <a:close/>
              </a:path>
            </a:pathLst>
          </a:custGeom>
          <a:blipFill rotWithShape="1">
            <a:blip r:embed="rId3">
              <a:alphaModFix/>
            </a:blip>
            <a:stretch>
              <a:fillRect b="-27535" l="0" r="0" t="-55826"/>
            </a:stretch>
          </a:blipFill>
          <a:ln>
            <a:noFill/>
          </a:ln>
        </p:spPr>
      </p:sp>
      <p:grpSp>
        <p:nvGrpSpPr>
          <p:cNvPr id="209" name="Google Shape;209;p3"/>
          <p:cNvGrpSpPr/>
          <p:nvPr/>
        </p:nvGrpSpPr>
        <p:grpSpPr>
          <a:xfrm>
            <a:off x="-2653675" y="7530753"/>
            <a:ext cx="11300815" cy="3265147"/>
            <a:chOff x="0" y="-57150"/>
            <a:chExt cx="1006270" cy="218002"/>
          </a:xfrm>
        </p:grpSpPr>
        <p:sp>
          <p:nvSpPr>
            <p:cNvPr id="210" name="Google Shape;210;p3"/>
            <p:cNvSpPr/>
            <p:nvPr/>
          </p:nvSpPr>
          <p:spPr>
            <a:xfrm>
              <a:off x="0" y="0"/>
              <a:ext cx="1006270" cy="160852"/>
            </a:xfrm>
            <a:custGeom>
              <a:rect b="b" l="l" r="r" t="t"/>
              <a:pathLst>
                <a:path extrusionOk="0" h="160852" w="1006270">
                  <a:moveTo>
                    <a:pt x="803070" y="0"/>
                  </a:moveTo>
                  <a:lnTo>
                    <a:pt x="0" y="0"/>
                  </a:lnTo>
                  <a:lnTo>
                    <a:pt x="203200" y="160852"/>
                  </a:lnTo>
                  <a:lnTo>
                    <a:pt x="1006270" y="160852"/>
                  </a:lnTo>
                  <a:lnTo>
                    <a:pt x="803070" y="0"/>
                  </a:lnTo>
                  <a:close/>
                </a:path>
              </a:pathLst>
            </a:custGeom>
            <a:solidFill>
              <a:srgbClr val="FBA834"/>
            </a:solidFill>
            <a:ln>
              <a:noFill/>
            </a:ln>
          </p:spPr>
        </p:sp>
        <p:sp>
          <p:nvSpPr>
            <p:cNvPr id="211" name="Google Shape;211;p3"/>
            <p:cNvSpPr txBox="1"/>
            <p:nvPr/>
          </p:nvSpPr>
          <p:spPr>
            <a:xfrm>
              <a:off x="101600" y="-57150"/>
              <a:ext cx="803070" cy="21800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12" name="Google Shape;212;p3"/>
          <p:cNvSpPr txBox="1"/>
          <p:nvPr/>
        </p:nvSpPr>
        <p:spPr>
          <a:xfrm>
            <a:off x="2123512" y="857250"/>
            <a:ext cx="15390000" cy="3016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9800" u="none" cap="none" strike="noStrike">
                <a:solidFill>
                  <a:srgbClr val="FFFFFF"/>
                </a:solidFill>
                <a:latin typeface="Montserrat"/>
                <a:ea typeface="Montserrat"/>
                <a:cs typeface="Montserrat"/>
                <a:sym typeface="Montserrat"/>
              </a:rPr>
              <a:t>STATEMENT OF PURPOSE</a:t>
            </a:r>
            <a:endParaRPr/>
          </a:p>
        </p:txBody>
      </p:sp>
      <p:sp>
        <p:nvSpPr>
          <p:cNvPr id="213" name="Google Shape;213;p3"/>
          <p:cNvSpPr txBox="1"/>
          <p:nvPr/>
        </p:nvSpPr>
        <p:spPr>
          <a:xfrm>
            <a:off x="2123500" y="3929900"/>
            <a:ext cx="14040900" cy="3912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100" u="none" cap="none" strike="noStrike">
                <a:solidFill>
                  <a:srgbClr val="D9D9D9"/>
                </a:solidFill>
                <a:latin typeface="Poppins"/>
                <a:ea typeface="Poppins"/>
                <a:cs typeface="Poppins"/>
                <a:sym typeface="Poppins"/>
              </a:rPr>
              <a:t>The goal is to develop predictive models for the U.S. unemployment rate (U3) to understand labor market dynamics better and provide actionable insights for policymakers and economists. This involves providing the best prediction in terms of accuracy for the December U3 rate, and potentially identifying economic indicators influencing unemployment and forecasting unemployment rates over short-term horizons.</a:t>
            </a:r>
            <a:endParaRPr sz="1100"/>
          </a:p>
        </p:txBody>
      </p:sp>
      <p:sp>
        <p:nvSpPr>
          <p:cNvPr id="214" name="Google Shape;214;p3"/>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4AAD"/>
            </a:gs>
            <a:gs pos="100000">
              <a:srgbClr val="38287B"/>
            </a:gs>
          </a:gsLst>
          <a:lin ang="5400000" scaled="0"/>
        </a:gradFill>
      </p:bgPr>
    </p:bg>
    <p:spTree>
      <p:nvGrpSpPr>
        <p:cNvPr id="218" name="Shape 218"/>
        <p:cNvGrpSpPr/>
        <p:nvPr/>
      </p:nvGrpSpPr>
      <p:grpSpPr>
        <a:xfrm>
          <a:off x="0" y="0"/>
          <a:ext cx="0" cy="0"/>
          <a:chOff x="0" y="0"/>
          <a:chExt cx="0" cy="0"/>
        </a:xfrm>
      </p:grpSpPr>
      <p:sp>
        <p:nvSpPr>
          <p:cNvPr id="219" name="Google Shape;219;p5"/>
          <p:cNvSpPr/>
          <p:nvPr/>
        </p:nvSpPr>
        <p:spPr>
          <a:xfrm flipH="1">
            <a:off x="13152636" y="3567800"/>
            <a:ext cx="4730604" cy="5605381"/>
          </a:xfrm>
          <a:custGeom>
            <a:rect b="b" l="l" r="r" t="t"/>
            <a:pathLst>
              <a:path extrusionOk="0" h="868420" w="732894">
                <a:moveTo>
                  <a:pt x="732894" y="0"/>
                </a:moveTo>
                <a:lnTo>
                  <a:pt x="0" y="0"/>
                </a:lnTo>
                <a:lnTo>
                  <a:pt x="0" y="868420"/>
                </a:lnTo>
                <a:lnTo>
                  <a:pt x="732894" y="868420"/>
                </a:lnTo>
                <a:close/>
              </a:path>
            </a:pathLst>
          </a:custGeom>
          <a:blipFill rotWithShape="1">
            <a:blip r:embed="rId3">
              <a:alphaModFix/>
            </a:blip>
            <a:stretch>
              <a:fillRect b="0" l="-38923" r="-38923" t="0"/>
            </a:stretch>
          </a:blipFill>
          <a:ln>
            <a:noFill/>
          </a:ln>
        </p:spPr>
      </p:sp>
      <p:sp>
        <p:nvSpPr>
          <p:cNvPr id="220" name="Google Shape;220;p5"/>
          <p:cNvSpPr txBox="1"/>
          <p:nvPr/>
        </p:nvSpPr>
        <p:spPr>
          <a:xfrm>
            <a:off x="2434103" y="1294794"/>
            <a:ext cx="12009914" cy="254444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9800" u="none" cap="none" strike="noStrike">
                <a:solidFill>
                  <a:srgbClr val="FFFFFF"/>
                </a:solidFill>
                <a:latin typeface="Montserrat"/>
                <a:ea typeface="Montserrat"/>
                <a:cs typeface="Montserrat"/>
                <a:sym typeface="Montserrat"/>
              </a:rPr>
              <a:t>TRENDS IN FEATURES</a:t>
            </a:r>
            <a:endParaRPr/>
          </a:p>
        </p:txBody>
      </p:sp>
      <p:cxnSp>
        <p:nvCxnSpPr>
          <p:cNvPr id="221" name="Google Shape;221;p5"/>
          <p:cNvCxnSpPr/>
          <p:nvPr/>
        </p:nvCxnSpPr>
        <p:spPr>
          <a:xfrm rot="10800000">
            <a:off x="1219444" y="1113819"/>
            <a:ext cx="0" cy="8059362"/>
          </a:xfrm>
          <a:prstGeom prst="straightConnector1">
            <a:avLst/>
          </a:prstGeom>
          <a:noFill/>
          <a:ln cap="flat" cmpd="sng" w="19050">
            <a:solidFill>
              <a:srgbClr val="FFFFFF"/>
            </a:solidFill>
            <a:prstDash val="solid"/>
            <a:round/>
            <a:headEnd len="sm" w="sm" type="none"/>
            <a:tailEnd len="sm" w="sm" type="none"/>
          </a:ln>
        </p:spPr>
      </p:cxnSp>
      <p:pic>
        <p:nvPicPr>
          <p:cNvPr id="222" name="Google Shape;222;p5"/>
          <p:cNvPicPr preferRelativeResize="0"/>
          <p:nvPr/>
        </p:nvPicPr>
        <p:blipFill>
          <a:blip r:embed="rId4">
            <a:alphaModFix/>
          </a:blip>
          <a:stretch>
            <a:fillRect/>
          </a:stretch>
        </p:blipFill>
        <p:spPr>
          <a:xfrm>
            <a:off x="2024400" y="4188325"/>
            <a:ext cx="6772250" cy="6018976"/>
          </a:xfrm>
          <a:prstGeom prst="rect">
            <a:avLst/>
          </a:prstGeom>
          <a:noFill/>
          <a:ln>
            <a:noFill/>
          </a:ln>
        </p:spPr>
      </p:pic>
      <p:sp>
        <p:nvSpPr>
          <p:cNvPr id="223" name="Google Shape;223;p5"/>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4AAD"/>
            </a:gs>
            <a:gs pos="100000">
              <a:srgbClr val="38287B"/>
            </a:gs>
          </a:gsLst>
          <a:lin ang="5400012" scaled="0"/>
        </a:gradFill>
      </p:bgPr>
    </p:bg>
    <p:spTree>
      <p:nvGrpSpPr>
        <p:cNvPr id="227" name="Shape 227"/>
        <p:cNvGrpSpPr/>
        <p:nvPr/>
      </p:nvGrpSpPr>
      <p:grpSpPr>
        <a:xfrm>
          <a:off x="0" y="0"/>
          <a:ext cx="0" cy="0"/>
          <a:chOff x="0" y="0"/>
          <a:chExt cx="0" cy="0"/>
        </a:xfrm>
      </p:grpSpPr>
      <p:grpSp>
        <p:nvGrpSpPr>
          <p:cNvPr id="228" name="Google Shape;228;g31d99831453_0_54"/>
          <p:cNvGrpSpPr/>
          <p:nvPr/>
        </p:nvGrpSpPr>
        <p:grpSpPr>
          <a:xfrm>
            <a:off x="-2049427" y="8509107"/>
            <a:ext cx="8081965" cy="1778101"/>
            <a:chOff x="0" y="-57150"/>
            <a:chExt cx="857694" cy="188700"/>
          </a:xfrm>
        </p:grpSpPr>
        <p:sp>
          <p:nvSpPr>
            <p:cNvPr id="229" name="Google Shape;229;g31d99831453_0_54"/>
            <p:cNvSpPr/>
            <p:nvPr/>
          </p:nvSpPr>
          <p:spPr>
            <a:xfrm>
              <a:off x="0" y="0"/>
              <a:ext cx="857694" cy="131528"/>
            </a:xfrm>
            <a:custGeom>
              <a:rect b="b" l="l" r="r" t="t"/>
              <a:pathLst>
                <a:path extrusionOk="0" h="131528" w="857694">
                  <a:moveTo>
                    <a:pt x="654494" y="0"/>
                  </a:moveTo>
                  <a:lnTo>
                    <a:pt x="0" y="0"/>
                  </a:lnTo>
                  <a:lnTo>
                    <a:pt x="203200" y="131528"/>
                  </a:lnTo>
                  <a:lnTo>
                    <a:pt x="857694" y="131528"/>
                  </a:lnTo>
                  <a:lnTo>
                    <a:pt x="654494" y="0"/>
                  </a:lnTo>
                  <a:close/>
                </a:path>
              </a:pathLst>
            </a:custGeom>
            <a:solidFill>
              <a:srgbClr val="FBA834"/>
            </a:solidFill>
            <a:ln>
              <a:noFill/>
            </a:ln>
          </p:spPr>
        </p:sp>
        <p:sp>
          <p:nvSpPr>
            <p:cNvPr id="230" name="Google Shape;230;g31d99831453_0_54"/>
            <p:cNvSpPr txBox="1"/>
            <p:nvPr/>
          </p:nvSpPr>
          <p:spPr>
            <a:xfrm>
              <a:off x="101600" y="-57150"/>
              <a:ext cx="654600" cy="188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31" name="Google Shape;231;g31d99831453_0_54"/>
          <p:cNvGrpSpPr/>
          <p:nvPr/>
        </p:nvGrpSpPr>
        <p:grpSpPr>
          <a:xfrm>
            <a:off x="12714106" y="-538519"/>
            <a:ext cx="8081965" cy="1778101"/>
            <a:chOff x="0" y="-57150"/>
            <a:chExt cx="857694" cy="188700"/>
          </a:xfrm>
        </p:grpSpPr>
        <p:sp>
          <p:nvSpPr>
            <p:cNvPr id="232" name="Google Shape;232;g31d99831453_0_54"/>
            <p:cNvSpPr/>
            <p:nvPr/>
          </p:nvSpPr>
          <p:spPr>
            <a:xfrm>
              <a:off x="0" y="0"/>
              <a:ext cx="857694" cy="131528"/>
            </a:xfrm>
            <a:custGeom>
              <a:rect b="b" l="l" r="r" t="t"/>
              <a:pathLst>
                <a:path extrusionOk="0" h="131528" w="857694">
                  <a:moveTo>
                    <a:pt x="654494" y="0"/>
                  </a:moveTo>
                  <a:lnTo>
                    <a:pt x="0" y="0"/>
                  </a:lnTo>
                  <a:lnTo>
                    <a:pt x="203200" y="131528"/>
                  </a:lnTo>
                  <a:lnTo>
                    <a:pt x="857694" y="131528"/>
                  </a:lnTo>
                  <a:lnTo>
                    <a:pt x="654494" y="0"/>
                  </a:lnTo>
                  <a:close/>
                </a:path>
              </a:pathLst>
            </a:custGeom>
            <a:solidFill>
              <a:srgbClr val="FBA834"/>
            </a:solidFill>
            <a:ln>
              <a:noFill/>
            </a:ln>
          </p:spPr>
        </p:sp>
        <p:sp>
          <p:nvSpPr>
            <p:cNvPr id="233" name="Google Shape;233;g31d99831453_0_54"/>
            <p:cNvSpPr txBox="1"/>
            <p:nvPr/>
          </p:nvSpPr>
          <p:spPr>
            <a:xfrm>
              <a:off x="101600" y="-57150"/>
              <a:ext cx="654600" cy="188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34" name="Google Shape;234;g31d99831453_0_54"/>
          <p:cNvSpPr txBox="1"/>
          <p:nvPr/>
        </p:nvSpPr>
        <p:spPr>
          <a:xfrm>
            <a:off x="1143678" y="412194"/>
            <a:ext cx="12009900" cy="2678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8700">
                <a:solidFill>
                  <a:srgbClr val="FFFFFF"/>
                </a:solidFill>
                <a:latin typeface="Montserrat"/>
                <a:ea typeface="Montserrat"/>
                <a:cs typeface="Montserrat"/>
                <a:sym typeface="Montserrat"/>
              </a:rPr>
              <a:t>Correlation between Labor Metrics</a:t>
            </a:r>
            <a:endParaRPr sz="300"/>
          </a:p>
        </p:txBody>
      </p:sp>
      <p:sp>
        <p:nvSpPr>
          <p:cNvPr id="235" name="Google Shape;235;g31d99831453_0_54"/>
          <p:cNvSpPr txBox="1"/>
          <p:nvPr/>
        </p:nvSpPr>
        <p:spPr>
          <a:xfrm>
            <a:off x="14256825" y="1320013"/>
            <a:ext cx="3450300" cy="5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rgbClr val="00FF00"/>
                </a:solidFill>
                <a:latin typeface="Calibri"/>
                <a:ea typeface="Calibri"/>
                <a:cs typeface="Calibri"/>
                <a:sym typeface="Calibri"/>
              </a:rPr>
              <a:t>Outcome Variable</a:t>
            </a:r>
            <a:endParaRPr sz="3200">
              <a:solidFill>
                <a:srgbClr val="00FF00"/>
              </a:solidFill>
              <a:latin typeface="Calibri"/>
              <a:ea typeface="Calibri"/>
              <a:cs typeface="Calibri"/>
              <a:sym typeface="Calibri"/>
            </a:endParaRPr>
          </a:p>
        </p:txBody>
      </p:sp>
      <p:pic>
        <p:nvPicPr>
          <p:cNvPr id="236" name="Google Shape;236;g31d99831453_0_54"/>
          <p:cNvPicPr preferRelativeResize="0"/>
          <p:nvPr/>
        </p:nvPicPr>
        <p:blipFill>
          <a:blip r:embed="rId3">
            <a:alphaModFix/>
          </a:blip>
          <a:stretch>
            <a:fillRect/>
          </a:stretch>
        </p:blipFill>
        <p:spPr>
          <a:xfrm>
            <a:off x="9087450" y="2380925"/>
            <a:ext cx="8324000" cy="7532624"/>
          </a:xfrm>
          <a:prstGeom prst="rect">
            <a:avLst/>
          </a:prstGeom>
          <a:noFill/>
          <a:ln>
            <a:noFill/>
          </a:ln>
        </p:spPr>
      </p:pic>
      <p:sp>
        <p:nvSpPr>
          <p:cNvPr id="237" name="Google Shape;237;g31d99831453_0_54"/>
          <p:cNvSpPr/>
          <p:nvPr/>
        </p:nvSpPr>
        <p:spPr>
          <a:xfrm>
            <a:off x="15297675" y="2017425"/>
            <a:ext cx="1277700" cy="80334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38" name="Google Shape;238;g31d99831453_0_54"/>
          <p:cNvSpPr txBox="1"/>
          <p:nvPr/>
        </p:nvSpPr>
        <p:spPr>
          <a:xfrm>
            <a:off x="1143675" y="3429000"/>
            <a:ext cx="5852400" cy="1890300"/>
          </a:xfrm>
          <a:prstGeom prst="rect">
            <a:avLst/>
          </a:prstGeom>
          <a:noFill/>
          <a:ln>
            <a:noFill/>
          </a:ln>
        </p:spPr>
        <p:txBody>
          <a:bodyPr anchorCtr="0" anchor="t" bIns="91425" lIns="91425" spcFirstLastPara="1" rIns="91425" wrap="square" tIns="91425">
            <a:noAutofit/>
          </a:bodyPr>
          <a:lstStyle/>
          <a:p>
            <a:pPr indent="-431800" lvl="0" marL="457200" rtl="0" algn="l">
              <a:spcBef>
                <a:spcPts val="0"/>
              </a:spcBef>
              <a:spcAft>
                <a:spcPts val="0"/>
              </a:spcAft>
              <a:buClr>
                <a:srgbClr val="FFFFFF"/>
              </a:buClr>
              <a:buSzPts val="3200"/>
              <a:buFont typeface="Calibri"/>
              <a:buChar char="●"/>
            </a:pPr>
            <a:r>
              <a:rPr lang="en-US" sz="3200">
                <a:solidFill>
                  <a:srgbClr val="FFFFFF"/>
                </a:solidFill>
                <a:latin typeface="Calibri"/>
                <a:ea typeface="Calibri"/>
                <a:cs typeface="Calibri"/>
                <a:sym typeface="Calibri"/>
              </a:rPr>
              <a:t>U3 rate at time t is highly correlated with this month U3 rate at time t-1. </a:t>
            </a:r>
            <a:endParaRPr sz="3200">
              <a:solidFill>
                <a:srgbClr val="FFFFFF"/>
              </a:solidFill>
              <a:latin typeface="Calibri"/>
              <a:ea typeface="Calibri"/>
              <a:cs typeface="Calibri"/>
              <a:sym typeface="Calibri"/>
            </a:endParaRPr>
          </a:p>
          <a:p>
            <a:pPr indent="0" lvl="0" marL="457200" rtl="0" algn="l">
              <a:spcBef>
                <a:spcPts val="0"/>
              </a:spcBef>
              <a:spcAft>
                <a:spcPts val="0"/>
              </a:spcAft>
              <a:buNone/>
            </a:pPr>
            <a:r>
              <a:t/>
            </a:r>
            <a:endParaRPr sz="3200">
              <a:solidFill>
                <a:srgbClr val="FFFFFF"/>
              </a:solidFill>
              <a:latin typeface="Calibri"/>
              <a:ea typeface="Calibri"/>
              <a:cs typeface="Calibri"/>
              <a:sym typeface="Calibri"/>
            </a:endParaRPr>
          </a:p>
          <a:p>
            <a:pPr indent="-431800" lvl="0" marL="457200" rtl="0" algn="l">
              <a:spcBef>
                <a:spcPts val="0"/>
              </a:spcBef>
              <a:spcAft>
                <a:spcPts val="0"/>
              </a:spcAft>
              <a:buClr>
                <a:srgbClr val="FFFFFF"/>
              </a:buClr>
              <a:buSzPts val="3200"/>
              <a:buFont typeface="Calibri"/>
              <a:buChar char="●"/>
            </a:pPr>
            <a:r>
              <a:rPr lang="en-US" sz="3200">
                <a:solidFill>
                  <a:srgbClr val="FFFFFF"/>
                </a:solidFill>
                <a:latin typeface="Calibri"/>
                <a:ea typeface="Calibri"/>
                <a:cs typeface="Calibri"/>
                <a:sym typeface="Calibri"/>
              </a:rPr>
              <a:t>All the labor statistics we used here are not highly correlated with each other except for EL (Employment Level) and CIF (Civilian Labor Force Level)</a:t>
            </a:r>
            <a:endParaRPr sz="3200">
              <a:solidFill>
                <a:srgbClr val="FFFFFF"/>
              </a:solidFill>
              <a:latin typeface="Calibri"/>
              <a:ea typeface="Calibri"/>
              <a:cs typeface="Calibri"/>
              <a:sym typeface="Calibri"/>
            </a:endParaRPr>
          </a:p>
        </p:txBody>
      </p:sp>
      <p:sp>
        <p:nvSpPr>
          <p:cNvPr id="239" name="Google Shape;239;g31d99831453_0_54"/>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4AAD"/>
            </a:gs>
            <a:gs pos="100000">
              <a:srgbClr val="38287B"/>
            </a:gs>
          </a:gsLst>
          <a:lin ang="5400012" scaled="0"/>
        </a:gradFill>
      </p:bgPr>
    </p:bg>
    <p:spTree>
      <p:nvGrpSpPr>
        <p:cNvPr id="243" name="Shape 243"/>
        <p:cNvGrpSpPr/>
        <p:nvPr/>
      </p:nvGrpSpPr>
      <p:grpSpPr>
        <a:xfrm>
          <a:off x="0" y="0"/>
          <a:ext cx="0" cy="0"/>
          <a:chOff x="0" y="0"/>
          <a:chExt cx="0" cy="0"/>
        </a:xfrm>
      </p:grpSpPr>
      <p:grpSp>
        <p:nvGrpSpPr>
          <p:cNvPr id="244" name="Google Shape;244;g31d99831453_0_98"/>
          <p:cNvGrpSpPr/>
          <p:nvPr/>
        </p:nvGrpSpPr>
        <p:grpSpPr>
          <a:xfrm>
            <a:off x="-2049427" y="8509107"/>
            <a:ext cx="8081965" cy="1778101"/>
            <a:chOff x="0" y="-57150"/>
            <a:chExt cx="857694" cy="188700"/>
          </a:xfrm>
        </p:grpSpPr>
        <p:sp>
          <p:nvSpPr>
            <p:cNvPr id="245" name="Google Shape;245;g31d99831453_0_98"/>
            <p:cNvSpPr/>
            <p:nvPr/>
          </p:nvSpPr>
          <p:spPr>
            <a:xfrm>
              <a:off x="0" y="0"/>
              <a:ext cx="857694" cy="131528"/>
            </a:xfrm>
            <a:custGeom>
              <a:rect b="b" l="l" r="r" t="t"/>
              <a:pathLst>
                <a:path extrusionOk="0" h="131528" w="857694">
                  <a:moveTo>
                    <a:pt x="654494" y="0"/>
                  </a:moveTo>
                  <a:lnTo>
                    <a:pt x="0" y="0"/>
                  </a:lnTo>
                  <a:lnTo>
                    <a:pt x="203200" y="131528"/>
                  </a:lnTo>
                  <a:lnTo>
                    <a:pt x="857694" y="131528"/>
                  </a:lnTo>
                  <a:lnTo>
                    <a:pt x="654494" y="0"/>
                  </a:lnTo>
                  <a:close/>
                </a:path>
              </a:pathLst>
            </a:custGeom>
            <a:solidFill>
              <a:srgbClr val="FBA834"/>
            </a:solidFill>
            <a:ln>
              <a:noFill/>
            </a:ln>
          </p:spPr>
        </p:sp>
        <p:sp>
          <p:nvSpPr>
            <p:cNvPr id="246" name="Google Shape;246;g31d99831453_0_98"/>
            <p:cNvSpPr txBox="1"/>
            <p:nvPr/>
          </p:nvSpPr>
          <p:spPr>
            <a:xfrm>
              <a:off x="101600" y="-57150"/>
              <a:ext cx="654600" cy="188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7" name="Google Shape;247;g31d99831453_0_98"/>
          <p:cNvGrpSpPr/>
          <p:nvPr/>
        </p:nvGrpSpPr>
        <p:grpSpPr>
          <a:xfrm>
            <a:off x="12714106" y="-538519"/>
            <a:ext cx="8081965" cy="1778101"/>
            <a:chOff x="0" y="-57150"/>
            <a:chExt cx="857694" cy="188700"/>
          </a:xfrm>
        </p:grpSpPr>
        <p:sp>
          <p:nvSpPr>
            <p:cNvPr id="248" name="Google Shape;248;g31d99831453_0_98"/>
            <p:cNvSpPr/>
            <p:nvPr/>
          </p:nvSpPr>
          <p:spPr>
            <a:xfrm>
              <a:off x="0" y="0"/>
              <a:ext cx="857694" cy="131528"/>
            </a:xfrm>
            <a:custGeom>
              <a:rect b="b" l="l" r="r" t="t"/>
              <a:pathLst>
                <a:path extrusionOk="0" h="131528" w="857694">
                  <a:moveTo>
                    <a:pt x="654494" y="0"/>
                  </a:moveTo>
                  <a:lnTo>
                    <a:pt x="0" y="0"/>
                  </a:lnTo>
                  <a:lnTo>
                    <a:pt x="203200" y="131528"/>
                  </a:lnTo>
                  <a:lnTo>
                    <a:pt x="857694" y="131528"/>
                  </a:lnTo>
                  <a:lnTo>
                    <a:pt x="654494" y="0"/>
                  </a:lnTo>
                  <a:close/>
                </a:path>
              </a:pathLst>
            </a:custGeom>
            <a:solidFill>
              <a:srgbClr val="FBA834"/>
            </a:solidFill>
            <a:ln>
              <a:noFill/>
            </a:ln>
          </p:spPr>
        </p:sp>
        <p:sp>
          <p:nvSpPr>
            <p:cNvPr id="249" name="Google Shape;249;g31d99831453_0_98"/>
            <p:cNvSpPr txBox="1"/>
            <p:nvPr/>
          </p:nvSpPr>
          <p:spPr>
            <a:xfrm>
              <a:off x="101600" y="-57150"/>
              <a:ext cx="654600" cy="188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50" name="Google Shape;250;g31d99831453_0_98"/>
          <p:cNvSpPr txBox="1"/>
          <p:nvPr/>
        </p:nvSpPr>
        <p:spPr>
          <a:xfrm>
            <a:off x="1143678" y="412194"/>
            <a:ext cx="12009900" cy="2678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8700">
                <a:solidFill>
                  <a:srgbClr val="FFFFFF"/>
                </a:solidFill>
                <a:latin typeface="Montserrat"/>
                <a:ea typeface="Montserrat"/>
                <a:cs typeface="Montserrat"/>
                <a:sym typeface="Montserrat"/>
              </a:rPr>
              <a:t>Correlation between Macro Metrics</a:t>
            </a:r>
            <a:endParaRPr sz="300"/>
          </a:p>
        </p:txBody>
      </p:sp>
      <p:sp>
        <p:nvSpPr>
          <p:cNvPr id="251" name="Google Shape;251;g31d99831453_0_98"/>
          <p:cNvSpPr txBox="1"/>
          <p:nvPr/>
        </p:nvSpPr>
        <p:spPr>
          <a:xfrm>
            <a:off x="14256825" y="1320013"/>
            <a:ext cx="3450300" cy="5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rgbClr val="00FF00"/>
                </a:solidFill>
                <a:latin typeface="Calibri"/>
                <a:ea typeface="Calibri"/>
                <a:cs typeface="Calibri"/>
                <a:sym typeface="Calibri"/>
              </a:rPr>
              <a:t>Outcome Variable</a:t>
            </a:r>
            <a:endParaRPr sz="3200">
              <a:solidFill>
                <a:srgbClr val="00FF00"/>
              </a:solidFill>
              <a:latin typeface="Calibri"/>
              <a:ea typeface="Calibri"/>
              <a:cs typeface="Calibri"/>
              <a:sym typeface="Calibri"/>
            </a:endParaRPr>
          </a:p>
        </p:txBody>
      </p:sp>
      <p:sp>
        <p:nvSpPr>
          <p:cNvPr id="252" name="Google Shape;252;g31d99831453_0_98"/>
          <p:cNvSpPr txBox="1"/>
          <p:nvPr/>
        </p:nvSpPr>
        <p:spPr>
          <a:xfrm>
            <a:off x="1143675" y="3429000"/>
            <a:ext cx="5852400" cy="1890300"/>
          </a:xfrm>
          <a:prstGeom prst="rect">
            <a:avLst/>
          </a:prstGeom>
          <a:noFill/>
          <a:ln>
            <a:noFill/>
          </a:ln>
        </p:spPr>
        <p:txBody>
          <a:bodyPr anchorCtr="0" anchor="t" bIns="91425" lIns="91425" spcFirstLastPara="1" rIns="91425" wrap="square" tIns="91425">
            <a:noAutofit/>
          </a:bodyPr>
          <a:lstStyle/>
          <a:p>
            <a:pPr indent="-431800" lvl="0" marL="457200" rtl="0" algn="l">
              <a:spcBef>
                <a:spcPts val="0"/>
              </a:spcBef>
              <a:spcAft>
                <a:spcPts val="0"/>
              </a:spcAft>
              <a:buClr>
                <a:srgbClr val="FFFFFF"/>
              </a:buClr>
              <a:buSzPts val="3200"/>
              <a:buFont typeface="Calibri"/>
              <a:buChar char="●"/>
            </a:pPr>
            <a:r>
              <a:rPr lang="en-US" sz="3200">
                <a:solidFill>
                  <a:srgbClr val="FFFFFF"/>
                </a:solidFill>
                <a:latin typeface="Calibri"/>
                <a:ea typeface="Calibri"/>
                <a:cs typeface="Calibri"/>
                <a:sym typeface="Calibri"/>
              </a:rPr>
              <a:t>Correlation with U3 rate and most macroeconomics metrics are low.</a:t>
            </a:r>
            <a:endParaRPr sz="3200">
              <a:solidFill>
                <a:srgbClr val="FFFFFF"/>
              </a:solidFill>
              <a:latin typeface="Calibri"/>
              <a:ea typeface="Calibri"/>
              <a:cs typeface="Calibri"/>
              <a:sym typeface="Calibri"/>
            </a:endParaRPr>
          </a:p>
          <a:p>
            <a:pPr indent="0" lvl="0" marL="457200" rtl="0" algn="l">
              <a:spcBef>
                <a:spcPts val="0"/>
              </a:spcBef>
              <a:spcAft>
                <a:spcPts val="0"/>
              </a:spcAft>
              <a:buNone/>
            </a:pPr>
            <a:r>
              <a:t/>
            </a:r>
            <a:endParaRPr sz="3200">
              <a:solidFill>
                <a:srgbClr val="FFFFFF"/>
              </a:solidFill>
              <a:latin typeface="Calibri"/>
              <a:ea typeface="Calibri"/>
              <a:cs typeface="Calibri"/>
              <a:sym typeface="Calibri"/>
            </a:endParaRPr>
          </a:p>
          <a:p>
            <a:pPr indent="-431800" lvl="0" marL="457200" rtl="0" algn="l">
              <a:spcBef>
                <a:spcPts val="0"/>
              </a:spcBef>
              <a:spcAft>
                <a:spcPts val="0"/>
              </a:spcAft>
              <a:buClr>
                <a:srgbClr val="FFFFFF"/>
              </a:buClr>
              <a:buSzPts val="3200"/>
              <a:buFont typeface="Calibri"/>
              <a:buChar char="●"/>
            </a:pPr>
            <a:r>
              <a:rPr lang="en-US" sz="3200">
                <a:solidFill>
                  <a:srgbClr val="FFFFFF"/>
                </a:solidFill>
                <a:latin typeface="Calibri"/>
                <a:ea typeface="Calibri"/>
                <a:cs typeface="Calibri"/>
                <a:sym typeface="Calibri"/>
              </a:rPr>
              <a:t>Most macroeconomics metrics are highly correlated with one another, with the exception of FFDFUNDS (Federal Funds Rate). </a:t>
            </a:r>
            <a:endParaRPr sz="3200">
              <a:solidFill>
                <a:srgbClr val="FFFFFF"/>
              </a:solidFill>
              <a:latin typeface="Calibri"/>
              <a:ea typeface="Calibri"/>
              <a:cs typeface="Calibri"/>
              <a:sym typeface="Calibri"/>
            </a:endParaRPr>
          </a:p>
        </p:txBody>
      </p:sp>
      <p:pic>
        <p:nvPicPr>
          <p:cNvPr id="253" name="Google Shape;253;g31d99831453_0_98"/>
          <p:cNvPicPr preferRelativeResize="0"/>
          <p:nvPr/>
        </p:nvPicPr>
        <p:blipFill>
          <a:blip r:embed="rId3">
            <a:alphaModFix/>
          </a:blip>
          <a:stretch>
            <a:fillRect/>
          </a:stretch>
        </p:blipFill>
        <p:spPr>
          <a:xfrm>
            <a:off x="9520850" y="2661026"/>
            <a:ext cx="8767150" cy="7791975"/>
          </a:xfrm>
          <a:prstGeom prst="rect">
            <a:avLst/>
          </a:prstGeom>
          <a:noFill/>
          <a:ln>
            <a:noFill/>
          </a:ln>
        </p:spPr>
      </p:pic>
      <p:sp>
        <p:nvSpPr>
          <p:cNvPr id="254" name="Google Shape;254;g31d99831453_0_98"/>
          <p:cNvSpPr/>
          <p:nvPr/>
        </p:nvSpPr>
        <p:spPr>
          <a:xfrm>
            <a:off x="16424525" y="2253700"/>
            <a:ext cx="969000" cy="74883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55" name="Google Shape;255;g31d99831453_0_98"/>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